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0"/>
  </p:notesMasterIdLst>
  <p:sldIdLst>
    <p:sldId id="256" r:id="rId2"/>
    <p:sldId id="257" r:id="rId3"/>
    <p:sldId id="273"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9144000" cy="5143500" type="screen16x9"/>
  <p:notesSz cx="6858000" cy="9144000"/>
  <p:embeddedFontLst>
    <p:embeddedFont>
      <p:font typeface="Average" panose="020B0604020202020204" charset="0"/>
      <p:regular r:id="rId21"/>
    </p:embeddedFont>
    <p:embeddedFont>
      <p:font typeface="Lato" panose="020F0502020204030203" pitchFamily="34" charset="0"/>
      <p:regular r:id="rId22"/>
      <p:bold r:id="rId23"/>
      <p:italic r:id="rId24"/>
      <p:boldItalic r:id="rId25"/>
    </p:embeddedFont>
    <p:embeddedFont>
      <p:font typeface="Montserrat" panose="000005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E3B78C-A9E7-4846-9D8F-03F3507926B8}">
  <a:tblStyle styleId="{B5E3B78C-A9E7-4846-9D8F-03F3507926B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64a81eda84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64a81eda84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64a81eda84_0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64a81eda8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64a81eda84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64a81eda84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aa6ef98641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aa6ef9864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Thanks Omar for introducing the MLP structure and preprocessing technique in our project. Next, Im gonna discuss the Loss function we implemented in this project. This can be called as customize weighted loss function since we introduced weights according to the different vds, vgs and lg parameters.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aa6ef98641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aa6ef9864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Thanks Omar for introducing the MLP structure and preprocessing technique in our project. Next, Im gonna discuss the Loss function we implemented in this project. This can be called as customize weighted loss function since we introduced weights according to the different vds, vgs and lg parameters.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aa6ef9864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aa6ef9864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Thanks Omar for introducing the MLP structure and preprocessing technique in our project. Next, Im gonna discuss the Loss function we implemented in this project. This can be called as customize weighted loss function since we introduced weights according to the different vds, vgs and lg parameters.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aa6ef98641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aa6ef9864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Thanks Omar for introducing the MLP structure and preprocessing technique in our project. Next, Im gonna discuss the Loss function we implemented in this project. This can be called as customize weighted loss function since we introduced weights according to the different vds, vgs and lg parameters.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aa6ef98641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aa6ef98641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64a81eda8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64a81eda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848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64a81ed59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64a81ed5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64a81eda84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64a81eda84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64a81eda84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64a81eda84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f87997393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914100" y="838775"/>
            <a:ext cx="6120600" cy="195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00" dirty="0"/>
              <a:t>Data-Driven AI Modelling of Emerging FETs:  MLP Deep Learning Approach</a:t>
            </a:r>
            <a:endParaRPr sz="3300" dirty="0"/>
          </a:p>
        </p:txBody>
      </p:sp>
      <p:sp>
        <p:nvSpPr>
          <p:cNvPr id="229" name="Google Shape;229;p17"/>
          <p:cNvSpPr txBox="1">
            <a:spLocks noGrp="1"/>
          </p:cNvSpPr>
          <p:nvPr>
            <p:ph type="subTitle" idx="1"/>
          </p:nvPr>
        </p:nvSpPr>
        <p:spPr>
          <a:xfrm>
            <a:off x="5806544" y="3072342"/>
            <a:ext cx="1344627" cy="407007"/>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700" b="1" dirty="0"/>
              <a:t>Presenters:</a:t>
            </a:r>
            <a:r>
              <a:rPr lang="en-GB" sz="1700" dirty="0"/>
              <a:t>		</a:t>
            </a:r>
            <a:endParaRPr sz="1700" dirty="0"/>
          </a:p>
        </p:txBody>
      </p:sp>
      <p:sp>
        <p:nvSpPr>
          <p:cNvPr id="3" name="TextBox 2">
            <a:extLst>
              <a:ext uri="{FF2B5EF4-FFF2-40B4-BE49-F238E27FC236}">
                <a16:creationId xmlns:a16="http://schemas.microsoft.com/office/drawing/2014/main" id="{C20776E8-66BB-9F55-9752-986733DBB65F}"/>
              </a:ext>
            </a:extLst>
          </p:cNvPr>
          <p:cNvSpPr txBox="1"/>
          <p:nvPr/>
        </p:nvSpPr>
        <p:spPr>
          <a:xfrm>
            <a:off x="1877122" y="4168425"/>
            <a:ext cx="4601736" cy="307777"/>
          </a:xfrm>
          <a:prstGeom prst="rect">
            <a:avLst/>
          </a:prstGeom>
          <a:noFill/>
        </p:spPr>
        <p:txBody>
          <a:bodyPr wrap="square">
            <a:spAutoFit/>
          </a:bodyPr>
          <a:lstStyle/>
          <a:p>
            <a:r>
              <a:rPr lang="en-GB" sz="1400" dirty="0"/>
              <a:t>Lin  </a:t>
            </a:r>
            <a:r>
              <a:rPr lang="en-GB" sz="1400" dirty="0" err="1"/>
              <a:t>Zhuofan</a:t>
            </a:r>
            <a:endParaRPr lang="en-US" dirty="0"/>
          </a:p>
        </p:txBody>
      </p:sp>
      <p:sp>
        <p:nvSpPr>
          <p:cNvPr id="5" name="TextBox 4">
            <a:extLst>
              <a:ext uri="{FF2B5EF4-FFF2-40B4-BE49-F238E27FC236}">
                <a16:creationId xmlns:a16="http://schemas.microsoft.com/office/drawing/2014/main" id="{9CB24C4B-D1A4-E4A2-C538-A0059DF9A87A}"/>
              </a:ext>
            </a:extLst>
          </p:cNvPr>
          <p:cNvSpPr txBox="1"/>
          <p:nvPr/>
        </p:nvSpPr>
        <p:spPr>
          <a:xfrm>
            <a:off x="3934876" y="3687675"/>
            <a:ext cx="2833914" cy="461665"/>
          </a:xfrm>
          <a:prstGeom prst="rect">
            <a:avLst/>
          </a:prstGeom>
          <a:noFill/>
        </p:spPr>
        <p:txBody>
          <a:bodyPr wrap="square">
            <a:spAutoFit/>
          </a:bodyPr>
          <a:lstStyle/>
          <a:p>
            <a:pPr algn="ctr"/>
            <a:r>
              <a:rPr lang="en-GB" sz="1200" b="1" dirty="0">
                <a:solidFill>
                  <a:schemeClr val="bg1"/>
                </a:solidFill>
                <a:latin typeface="Times New Roman" panose="02020603050405020304" pitchFamily="18" charset="0"/>
                <a:cs typeface="Times New Roman" panose="02020603050405020304" pitchFamily="18" charset="0"/>
              </a:rPr>
              <a:t>Hammad Omar </a:t>
            </a:r>
            <a:br>
              <a:rPr lang="en-GB" sz="1200" dirty="0">
                <a:solidFill>
                  <a:schemeClr val="bg1"/>
                </a:solidFill>
                <a:latin typeface="Times New Roman" panose="02020603050405020304" pitchFamily="18" charset="0"/>
                <a:cs typeface="Times New Roman" panose="02020603050405020304" pitchFamily="18" charset="0"/>
              </a:rPr>
            </a:br>
            <a:r>
              <a:rPr lang="en-GB" sz="1200" dirty="0">
                <a:solidFill>
                  <a:schemeClr val="bg1"/>
                </a:solidFill>
                <a:latin typeface="Times New Roman" panose="02020603050405020304" pitchFamily="18" charset="0"/>
                <a:cs typeface="Times New Roman" panose="02020603050405020304" pitchFamily="18" charset="0"/>
              </a:rPr>
              <a:t>The American University in Cairo</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29DC5A1-58A1-567D-B14C-24AA18933CDE}"/>
              </a:ext>
            </a:extLst>
          </p:cNvPr>
          <p:cNvSpPr txBox="1"/>
          <p:nvPr/>
        </p:nvSpPr>
        <p:spPr>
          <a:xfrm>
            <a:off x="6478858" y="3706760"/>
            <a:ext cx="2833914" cy="461665"/>
          </a:xfrm>
          <a:prstGeom prst="rect">
            <a:avLst/>
          </a:prstGeom>
          <a:noFill/>
        </p:spPr>
        <p:txBody>
          <a:bodyPr wrap="square">
            <a:spAutoFit/>
          </a:bodyPr>
          <a:lstStyle/>
          <a:p>
            <a:pPr algn="ctr"/>
            <a:r>
              <a:rPr lang="en-GB" sz="1200" b="1" dirty="0">
                <a:solidFill>
                  <a:schemeClr val="bg1"/>
                </a:solidFill>
                <a:latin typeface="Times New Roman" panose="02020603050405020304" pitchFamily="18" charset="0"/>
                <a:cs typeface="Times New Roman" panose="02020603050405020304" pitchFamily="18" charset="0"/>
              </a:rPr>
              <a:t>Lin  </a:t>
            </a:r>
            <a:r>
              <a:rPr lang="en-GB" sz="1200" b="1" dirty="0" err="1">
                <a:solidFill>
                  <a:schemeClr val="bg1"/>
                </a:solidFill>
                <a:latin typeface="Times New Roman" panose="02020603050405020304" pitchFamily="18" charset="0"/>
                <a:cs typeface="Times New Roman" panose="02020603050405020304" pitchFamily="18" charset="0"/>
              </a:rPr>
              <a:t>Zhuofan</a:t>
            </a:r>
            <a:br>
              <a:rPr lang="en-GB" sz="1200" dirty="0">
                <a:solidFill>
                  <a:schemeClr val="bg1"/>
                </a:solidFill>
                <a:latin typeface="Times New Roman" panose="02020603050405020304" pitchFamily="18" charset="0"/>
                <a:cs typeface="Times New Roman" panose="02020603050405020304" pitchFamily="18" charset="0"/>
              </a:rPr>
            </a:br>
            <a:r>
              <a:rPr lang="en-GB" sz="1200" dirty="0" err="1">
                <a:solidFill>
                  <a:schemeClr val="bg1"/>
                </a:solidFill>
                <a:latin typeface="Times New Roman" panose="02020603050405020304" pitchFamily="18" charset="0"/>
                <a:cs typeface="Times New Roman" panose="02020603050405020304" pitchFamily="18" charset="0"/>
              </a:rPr>
              <a:t>Universiti</a:t>
            </a:r>
            <a:r>
              <a:rPr lang="en-GB" sz="1200" dirty="0">
                <a:solidFill>
                  <a:schemeClr val="bg1"/>
                </a:solidFill>
                <a:latin typeface="Times New Roman" panose="02020603050405020304" pitchFamily="18" charset="0"/>
                <a:cs typeface="Times New Roman" panose="02020603050405020304" pitchFamily="18" charset="0"/>
              </a:rPr>
              <a:t> Putra Malaysia</a:t>
            </a:r>
            <a:endParaRPr lang="en-US" sz="1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5"/>
          <p:cNvSpPr txBox="1">
            <a:spLocks noGrp="1"/>
          </p:cNvSpPr>
          <p:nvPr>
            <p:ph type="title"/>
          </p:nvPr>
        </p:nvSpPr>
        <p:spPr>
          <a:xfrm>
            <a:off x="126075" y="1671200"/>
            <a:ext cx="3892200" cy="7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After ids normalization</a:t>
            </a:r>
            <a:endParaRPr/>
          </a:p>
        </p:txBody>
      </p:sp>
      <p:sp>
        <p:nvSpPr>
          <p:cNvPr id="300" name="Google Shape;300;p25"/>
          <p:cNvSpPr txBox="1"/>
          <p:nvPr/>
        </p:nvSpPr>
        <p:spPr>
          <a:xfrm>
            <a:off x="597600" y="134450"/>
            <a:ext cx="3335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600">
                <a:solidFill>
                  <a:schemeClr val="lt1"/>
                </a:solidFill>
                <a:latin typeface="Times New Roman"/>
                <a:ea typeface="Times New Roman"/>
                <a:cs typeface="Times New Roman"/>
                <a:sym typeface="Times New Roman"/>
              </a:rPr>
              <a:t>Training Dataset</a:t>
            </a:r>
            <a:endParaRPr sz="3600">
              <a:latin typeface="Times New Roman"/>
              <a:ea typeface="Times New Roman"/>
              <a:cs typeface="Times New Roman"/>
              <a:sym typeface="Times New Roman"/>
            </a:endParaRPr>
          </a:p>
        </p:txBody>
      </p:sp>
      <p:pic>
        <p:nvPicPr>
          <p:cNvPr id="301" name="Google Shape;301;p25"/>
          <p:cNvPicPr preferRelativeResize="0"/>
          <p:nvPr/>
        </p:nvPicPr>
        <p:blipFill rotWithShape="1">
          <a:blip r:embed="rId3">
            <a:alphaModFix/>
          </a:blip>
          <a:srcRect l="26169" t="4720" r="26240" b="4683"/>
          <a:stretch/>
        </p:blipFill>
        <p:spPr>
          <a:xfrm>
            <a:off x="4074000" y="96650"/>
            <a:ext cx="4894776" cy="4950200"/>
          </a:xfrm>
          <a:prstGeom prst="rect">
            <a:avLst/>
          </a:prstGeom>
          <a:noFill/>
          <a:ln>
            <a:noFill/>
          </a:ln>
        </p:spPr>
      </p:pic>
      <p:sp>
        <p:nvSpPr>
          <p:cNvPr id="302" name="Google Shape;302;p25"/>
          <p:cNvSpPr txBox="1"/>
          <p:nvPr/>
        </p:nvSpPr>
        <p:spPr>
          <a:xfrm>
            <a:off x="7790900" y="3647525"/>
            <a:ext cx="1119000" cy="1365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6"/>
          <p:cNvSpPr txBox="1">
            <a:spLocks noGrp="1"/>
          </p:cNvSpPr>
          <p:nvPr>
            <p:ph type="title"/>
          </p:nvPr>
        </p:nvSpPr>
        <p:spPr>
          <a:xfrm>
            <a:off x="176500" y="1654400"/>
            <a:ext cx="3892200" cy="7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Before Pre-Processing</a:t>
            </a:r>
            <a:endParaRPr/>
          </a:p>
        </p:txBody>
      </p:sp>
      <p:sp>
        <p:nvSpPr>
          <p:cNvPr id="308" name="Google Shape;308;p26"/>
          <p:cNvSpPr txBox="1"/>
          <p:nvPr/>
        </p:nvSpPr>
        <p:spPr>
          <a:xfrm>
            <a:off x="563975" y="0"/>
            <a:ext cx="3705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600">
                <a:solidFill>
                  <a:schemeClr val="lt1"/>
                </a:solidFill>
                <a:latin typeface="Times New Roman"/>
                <a:ea typeface="Times New Roman"/>
                <a:cs typeface="Times New Roman"/>
                <a:sym typeface="Times New Roman"/>
              </a:rPr>
              <a:t>Validation Dataset</a:t>
            </a:r>
            <a:endParaRPr sz="3600">
              <a:latin typeface="Times New Roman"/>
              <a:ea typeface="Times New Roman"/>
              <a:cs typeface="Times New Roman"/>
              <a:sym typeface="Times New Roman"/>
            </a:endParaRPr>
          </a:p>
        </p:txBody>
      </p:sp>
      <p:pic>
        <p:nvPicPr>
          <p:cNvPr id="309" name="Google Shape;309;p26"/>
          <p:cNvPicPr preferRelativeResize="0"/>
          <p:nvPr/>
        </p:nvPicPr>
        <p:blipFill rotWithShape="1">
          <a:blip r:embed="rId3">
            <a:alphaModFix/>
          </a:blip>
          <a:srcRect l="26229" t="5579" r="26347" b="5150"/>
          <a:stretch/>
        </p:blipFill>
        <p:spPr>
          <a:xfrm>
            <a:off x="4227400" y="134450"/>
            <a:ext cx="4824149" cy="4824151"/>
          </a:xfrm>
          <a:prstGeom prst="rect">
            <a:avLst/>
          </a:prstGeom>
          <a:noFill/>
          <a:ln>
            <a:noFill/>
          </a:ln>
        </p:spPr>
      </p:pic>
      <p:sp>
        <p:nvSpPr>
          <p:cNvPr id="310" name="Google Shape;310;p26"/>
          <p:cNvSpPr txBox="1"/>
          <p:nvPr/>
        </p:nvSpPr>
        <p:spPr>
          <a:xfrm>
            <a:off x="7891750" y="3559975"/>
            <a:ext cx="1119000" cy="1365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7"/>
          <p:cNvSpPr txBox="1">
            <a:spLocks noGrp="1"/>
          </p:cNvSpPr>
          <p:nvPr>
            <p:ph type="title"/>
          </p:nvPr>
        </p:nvSpPr>
        <p:spPr>
          <a:xfrm>
            <a:off x="176500" y="1654400"/>
            <a:ext cx="3892200" cy="7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After Pre-Processing</a:t>
            </a:r>
            <a:endParaRPr/>
          </a:p>
        </p:txBody>
      </p:sp>
      <p:sp>
        <p:nvSpPr>
          <p:cNvPr id="316" name="Google Shape;316;p27"/>
          <p:cNvSpPr txBox="1"/>
          <p:nvPr/>
        </p:nvSpPr>
        <p:spPr>
          <a:xfrm>
            <a:off x="563975" y="0"/>
            <a:ext cx="3705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600">
                <a:solidFill>
                  <a:schemeClr val="lt1"/>
                </a:solidFill>
                <a:latin typeface="Times New Roman"/>
                <a:ea typeface="Times New Roman"/>
                <a:cs typeface="Times New Roman"/>
                <a:sym typeface="Times New Roman"/>
              </a:rPr>
              <a:t>Validation Dataset</a:t>
            </a:r>
            <a:endParaRPr sz="3600">
              <a:latin typeface="Times New Roman"/>
              <a:ea typeface="Times New Roman"/>
              <a:cs typeface="Times New Roman"/>
              <a:sym typeface="Times New Roman"/>
            </a:endParaRPr>
          </a:p>
        </p:txBody>
      </p:sp>
      <p:pic>
        <p:nvPicPr>
          <p:cNvPr id="317" name="Google Shape;317;p27"/>
          <p:cNvPicPr preferRelativeResize="0"/>
          <p:nvPr/>
        </p:nvPicPr>
        <p:blipFill rotWithShape="1">
          <a:blip r:embed="rId3">
            <a:alphaModFix/>
          </a:blip>
          <a:srcRect l="-470" t="7345" r="469" b="6544"/>
          <a:stretch/>
        </p:blipFill>
        <p:spPr>
          <a:xfrm>
            <a:off x="4195000" y="74950"/>
            <a:ext cx="4874575" cy="4908874"/>
          </a:xfrm>
          <a:prstGeom prst="rect">
            <a:avLst/>
          </a:prstGeom>
          <a:noFill/>
          <a:ln>
            <a:noFill/>
          </a:ln>
        </p:spPr>
      </p:pic>
      <p:sp>
        <p:nvSpPr>
          <p:cNvPr id="318" name="Google Shape;318;p27"/>
          <p:cNvSpPr txBox="1"/>
          <p:nvPr/>
        </p:nvSpPr>
        <p:spPr>
          <a:xfrm>
            <a:off x="7891750" y="3559975"/>
            <a:ext cx="1119000" cy="1365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8"/>
          <p:cNvSpPr txBox="1">
            <a:spLocks noGrp="1"/>
          </p:cNvSpPr>
          <p:nvPr>
            <p:ph type="title"/>
          </p:nvPr>
        </p:nvSpPr>
        <p:spPr>
          <a:xfrm>
            <a:off x="1052550" y="3685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Customize Weighted Loss Function</a:t>
            </a:r>
            <a:endParaRPr/>
          </a:p>
          <a:p>
            <a:pPr marL="0" lvl="0" indent="0" algn="l" rtl="0">
              <a:spcBef>
                <a:spcPts val="0"/>
              </a:spcBef>
              <a:spcAft>
                <a:spcPts val="0"/>
              </a:spcAft>
              <a:buNone/>
            </a:pPr>
            <a:endParaRPr/>
          </a:p>
        </p:txBody>
      </p:sp>
      <p:sp>
        <p:nvSpPr>
          <p:cNvPr id="324" name="Google Shape;324;p28"/>
          <p:cNvSpPr txBox="1"/>
          <p:nvPr/>
        </p:nvSpPr>
        <p:spPr>
          <a:xfrm>
            <a:off x="8421400" y="1218650"/>
            <a:ext cx="4959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1"/>
                </a:solidFill>
                <a:latin typeface="Lato"/>
                <a:ea typeface="Lato"/>
                <a:cs typeface="Lato"/>
                <a:sym typeface="Lato"/>
              </a:rPr>
              <a:t>Ids</a:t>
            </a:r>
            <a:endParaRPr sz="1300">
              <a:solidFill>
                <a:schemeClr val="dk1"/>
              </a:solidFill>
              <a:latin typeface="Lato"/>
              <a:ea typeface="Lato"/>
              <a:cs typeface="Lato"/>
              <a:sym typeface="Lato"/>
            </a:endParaRPr>
          </a:p>
        </p:txBody>
      </p:sp>
      <p:pic>
        <p:nvPicPr>
          <p:cNvPr id="325" name="Google Shape;325;p28" descr="{&quot;code&quot;:&quot;$$LOSS=\\frac{1}{N}\\sum_{}^{N}\\left|y_{pred}-y_{true}\\right|\\times\\left(W_{v_{ds}}+W_{v_{gs}}+W_{lg}\\right)/3$$&quot;,&quot;type&quot;:&quot;$$&quot;,&quot;font&quot;:{&quot;family&quot;:&quot;Arial&quot;,&quot;size&quot;:12,&quot;color&quot;:&quot;#ffffff&quot;},&quot;backgroundColor&quot;:&quot;#1B212C&quot;,&quot;backgroundColorModified&quot;:false,&quot;id&quot;:&quot;1&quot;,&quot;aid&quot;:null,&quot;ts&quot;:1703745726931,&quot;cs&quot;:&quot;JlLP2mDI2TXeTX66Q2N2fw==&quot;,&quot;size&quot;:{&quot;width&quot;:437.6666666666667,&quot;height&quot;:44}}"/>
          <p:cNvPicPr preferRelativeResize="0"/>
          <p:nvPr/>
        </p:nvPicPr>
        <p:blipFill>
          <a:blip r:embed="rId3">
            <a:alphaModFix/>
          </a:blip>
          <a:stretch>
            <a:fillRect/>
          </a:stretch>
        </p:blipFill>
        <p:spPr>
          <a:xfrm>
            <a:off x="2588188" y="1282625"/>
            <a:ext cx="4168775" cy="419100"/>
          </a:xfrm>
          <a:prstGeom prst="rect">
            <a:avLst/>
          </a:prstGeom>
          <a:noFill/>
          <a:ln>
            <a:noFill/>
          </a:ln>
        </p:spPr>
      </p:pic>
      <p:sp>
        <p:nvSpPr>
          <p:cNvPr id="326" name="Google Shape;326;p28"/>
          <p:cNvSpPr txBox="1"/>
          <p:nvPr/>
        </p:nvSpPr>
        <p:spPr>
          <a:xfrm>
            <a:off x="1129050" y="1964050"/>
            <a:ext cx="6962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latin typeface="Lato"/>
                <a:ea typeface="Lato"/>
                <a:cs typeface="Lato"/>
                <a:sym typeface="Lato"/>
              </a:rPr>
              <a:t>Where the </a:t>
            </a:r>
            <a:r>
              <a:rPr lang="en-GB" sz="1300" b="1">
                <a:solidFill>
                  <a:schemeClr val="lt1"/>
                </a:solidFill>
                <a:latin typeface="Lato"/>
                <a:ea typeface="Lato"/>
                <a:cs typeface="Lato"/>
                <a:sym typeface="Lato"/>
              </a:rPr>
              <a:t>Weights</a:t>
            </a:r>
            <a:r>
              <a:rPr lang="en-GB" sz="1300">
                <a:solidFill>
                  <a:schemeClr val="lt1"/>
                </a:solidFill>
                <a:latin typeface="Lato"/>
                <a:ea typeface="Lato"/>
                <a:cs typeface="Lato"/>
                <a:sym typeface="Lato"/>
              </a:rPr>
              <a:t> can be defined by the inputs.</a:t>
            </a:r>
            <a:endParaRPr sz="1300">
              <a:solidFill>
                <a:schemeClr val="lt1"/>
              </a:solidFill>
              <a:latin typeface="Lato"/>
              <a:ea typeface="Lato"/>
              <a:cs typeface="Lato"/>
              <a:sym typeface="Lato"/>
            </a:endParaRPr>
          </a:p>
        </p:txBody>
      </p:sp>
      <p:pic>
        <p:nvPicPr>
          <p:cNvPr id="327" name="Google Shape;327;p28" descr="{&quot;aid&quot;:null,&quot;type&quot;:&quot;$$&quot;,&quot;backgroundColorModified&quot;:false,&quot;code&quot;:&quot;$$W_{v_{ds}}=f\\left(v_{ds}\\right)$$&quot;,&quot;id&quot;:&quot;2&quot;,&quot;backgroundColor&quot;:&quot;#1B212C&quot;,&quot;font&quot;:{&quot;family&quot;:&quot;Arial&quot;,&quot;size&quot;:12,&quot;color&quot;:&quot;#ffffff&quot;},&quot;ts&quot;:1703745747902,&quot;cs&quot;:&quot;hec5GGkr2wT1tNyVkoas+Q==&quot;,&quot;size&quot;:{&quot;width&quot;:105.5,&quot;height&quot;:19.166666666666668}}"/>
          <p:cNvPicPr preferRelativeResize="0"/>
          <p:nvPr/>
        </p:nvPicPr>
        <p:blipFill>
          <a:blip r:embed="rId4">
            <a:alphaModFix/>
          </a:blip>
          <a:stretch>
            <a:fillRect/>
          </a:stretch>
        </p:blipFill>
        <p:spPr>
          <a:xfrm>
            <a:off x="2965675" y="2516550"/>
            <a:ext cx="1004888" cy="182563"/>
          </a:xfrm>
          <a:prstGeom prst="rect">
            <a:avLst/>
          </a:prstGeom>
          <a:noFill/>
          <a:ln>
            <a:noFill/>
          </a:ln>
        </p:spPr>
      </p:pic>
      <p:pic>
        <p:nvPicPr>
          <p:cNvPr id="328" name="Google Shape;328;p28" descr="{&quot;backgroundColorModified&quot;:false,&quot;aid&quot;:null,&quot;code&quot;:&quot;$$W_{v_{gs}}=f\\left(v_{gs}\\right)$$&quot;,&quot;font&quot;:{&quot;family&quot;:&quot;Arial&quot;,&quot;size&quot;:12,&quot;color&quot;:&quot;#ffffff&quot;},&quot;backgroundColor&quot;:&quot;#1B212C&quot;,&quot;type&quot;:&quot;$$&quot;,&quot;id&quot;:&quot;3&quot;,&quot;ts&quot;:1703745770802,&quot;cs&quot;:&quot;oNhD+QwYnRNE9f+Pgd+GnA==&quot;,&quot;size&quot;:{&quot;width&quot;:104.5,&quot;height&quot;:21}}"/>
          <p:cNvPicPr preferRelativeResize="0"/>
          <p:nvPr/>
        </p:nvPicPr>
        <p:blipFill>
          <a:blip r:embed="rId5">
            <a:alphaModFix/>
          </a:blip>
          <a:stretch>
            <a:fillRect/>
          </a:stretch>
        </p:blipFill>
        <p:spPr>
          <a:xfrm>
            <a:off x="4153688" y="2507825"/>
            <a:ext cx="995363" cy="200025"/>
          </a:xfrm>
          <a:prstGeom prst="rect">
            <a:avLst/>
          </a:prstGeom>
          <a:noFill/>
          <a:ln>
            <a:noFill/>
          </a:ln>
        </p:spPr>
      </p:pic>
      <p:pic>
        <p:nvPicPr>
          <p:cNvPr id="329" name="Google Shape;329;p28" descr="{&quot;id&quot;:&quot;4&quot;,&quot;backgroundColorModified&quot;:false,&quot;backgroundColor&quot;:&quot;#1B212C&quot;,&quot;font&quot;:{&quot;color&quot;:&quot;#ffffff&quot;,&quot;family&quot;:&quot;Arial&quot;,&quot;size&quot;:12},&quot;aid&quot;:null,&quot;type&quot;:&quot;$$&quot;,&quot;code&quot;:&quot;$$W_{lg}=f\\left(lg\\right)$$&quot;,&quot;ts&quot;:1703744954958,&quot;cs&quot;:&quot;o+0mHhDX2jp3fAza5hw86Q==&quot;,&quot;size&quot;:{&quot;width&quot;:90.83333333333333,&quot;height&quot;:19.666666666666668}}"/>
          <p:cNvPicPr preferRelativeResize="0"/>
          <p:nvPr/>
        </p:nvPicPr>
        <p:blipFill>
          <a:blip r:embed="rId6">
            <a:alphaModFix/>
          </a:blip>
          <a:stretch>
            <a:fillRect/>
          </a:stretch>
        </p:blipFill>
        <p:spPr>
          <a:xfrm>
            <a:off x="5322650" y="2514175"/>
            <a:ext cx="865188" cy="187325"/>
          </a:xfrm>
          <a:prstGeom prst="rect">
            <a:avLst/>
          </a:prstGeom>
          <a:noFill/>
          <a:ln>
            <a:noFill/>
          </a:ln>
        </p:spPr>
      </p:pic>
      <p:sp>
        <p:nvSpPr>
          <p:cNvPr id="330" name="Google Shape;330;p28"/>
          <p:cNvSpPr txBox="1"/>
          <p:nvPr/>
        </p:nvSpPr>
        <p:spPr>
          <a:xfrm>
            <a:off x="1090800" y="2889350"/>
            <a:ext cx="7266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latin typeface="Lato"/>
                <a:ea typeface="Lato"/>
                <a:cs typeface="Lato"/>
                <a:sym typeface="Lato"/>
              </a:rPr>
              <a:t>The </a:t>
            </a:r>
            <a:r>
              <a:rPr lang="en-GB" sz="1300" b="1">
                <a:solidFill>
                  <a:schemeClr val="lt1"/>
                </a:solidFill>
                <a:latin typeface="Lato"/>
                <a:ea typeface="Lato"/>
                <a:cs typeface="Lato"/>
                <a:sym typeface="Lato"/>
              </a:rPr>
              <a:t>Weights</a:t>
            </a:r>
            <a:r>
              <a:rPr lang="en-GB" sz="1300">
                <a:solidFill>
                  <a:schemeClr val="lt1"/>
                </a:solidFill>
                <a:latin typeface="Lato"/>
                <a:ea typeface="Lato"/>
                <a:cs typeface="Lato"/>
                <a:sym typeface="Lato"/>
              </a:rPr>
              <a:t> function defined in this project was:</a:t>
            </a:r>
            <a:endParaRPr sz="1300">
              <a:solidFill>
                <a:schemeClr val="lt1"/>
              </a:solidFill>
              <a:latin typeface="Lato"/>
              <a:ea typeface="Lato"/>
              <a:cs typeface="Lato"/>
              <a:sym typeface="Lato"/>
            </a:endParaRPr>
          </a:p>
        </p:txBody>
      </p:sp>
      <p:pic>
        <p:nvPicPr>
          <p:cNvPr id="331" name="Google Shape;331;p28" descr="{&quot;font&quot;:{&quot;family&quot;:&quot;Arial&quot;,&quot;color&quot;:&quot;#ffffff&quot;,&quot;size&quot;:12},&quot;backgroundColor&quot;:&quot;#1B212C&quot;,&quot;type&quot;:&quot;$$&quot;,&quot;id&quot;:&quot;5&quot;,&quot;code&quot;:&quot;$$W_{v_{ds}}\\left(v_{ds}\\right)=\\begin{cases}\n{0.8,}&amp;{v_{ds}&lt;0}\\\\\n{0.2,}&amp;{else\\,where}\\\\\n\\end{cases}$$&quot;,&quot;aid&quot;:null,&quot;ts&quot;:1703745675491,&quot;cs&quot;:&quot;3O+Qdv296e0poiR35eXYjA==&quot;,&quot;size&quot;:{&quot;width&quot;:243.59999999999994,&quot;height&quot;:45}}"/>
          <p:cNvPicPr preferRelativeResize="0"/>
          <p:nvPr/>
        </p:nvPicPr>
        <p:blipFill>
          <a:blip r:embed="rId7">
            <a:alphaModFix/>
          </a:blip>
          <a:stretch>
            <a:fillRect/>
          </a:stretch>
        </p:blipFill>
        <p:spPr>
          <a:xfrm>
            <a:off x="3411850" y="3274250"/>
            <a:ext cx="2320290" cy="428625"/>
          </a:xfrm>
          <a:prstGeom prst="rect">
            <a:avLst/>
          </a:prstGeom>
          <a:noFill/>
          <a:ln>
            <a:noFill/>
          </a:ln>
        </p:spPr>
      </p:pic>
      <p:pic>
        <p:nvPicPr>
          <p:cNvPr id="332" name="Google Shape;332;p28" descr="{&quot;backgroundColorModified&quot;:false,&quot;aid&quot;:null,&quot;id&quot;:&quot;5&quot;,&quot;code&quot;:&quot;$$W_{v_{gs}}\\left(v_{gs}\\right)=\\begin{cases}\n{0.7,}&amp;{v_{gs}&lt;-2}\\\\\n{0.3,}&amp;{else\\,where}\\\\\n\\end{cases}$$&quot;,&quot;type&quot;:&quot;$$&quot;,&quot;backgroundColor&quot;:&quot;#1B212C&quot;,&quot;font&quot;:{&quot;color&quot;:&quot;#ffffff&quot;,&quot;family&quot;:&quot;Arial&quot;,&quot;size&quot;:12},&quot;ts&quot;:1703745811088,&quot;cs&quot;:&quot;1GZAmtcJoff1UVI2hRDmnw==&quot;,&quot;size&quot;:{&quot;width&quot;:242.60000000000002,&quot;height&quot;:45}}"/>
          <p:cNvPicPr preferRelativeResize="0"/>
          <p:nvPr/>
        </p:nvPicPr>
        <p:blipFill>
          <a:blip r:embed="rId8">
            <a:alphaModFix/>
          </a:blip>
          <a:stretch>
            <a:fillRect/>
          </a:stretch>
        </p:blipFill>
        <p:spPr>
          <a:xfrm>
            <a:off x="3416613" y="3748675"/>
            <a:ext cx="2310765" cy="428625"/>
          </a:xfrm>
          <a:prstGeom prst="rect">
            <a:avLst/>
          </a:prstGeom>
          <a:noFill/>
          <a:ln>
            <a:noFill/>
          </a:ln>
        </p:spPr>
      </p:pic>
      <p:pic>
        <p:nvPicPr>
          <p:cNvPr id="333" name="Google Shape;333;p28" descr="{&quot;type&quot;:&quot;$$&quot;,&quot;code&quot;:&quot;$$W_{lg}\\left(lg\\right)=\\begin{cases}\n{0.7,}&amp;{lg&lt;0}\\\\\n{0.3,}&amp;{else\\,where}\\\\\n\\end{cases}$$&quot;,&quot;font&quot;:{&quot;family&quot;:&quot;Arial&quot;,&quot;size&quot;:12,&quot;color&quot;:&quot;#ffffff&quot;},&quot;id&quot;:&quot;5&quot;,&quot;backgroundColor&quot;:&quot;#1B212C&quot;,&quot;aid&quot;:null,&quot;backgroundColorModified&quot;:false,&quot;ts&quot;:1703745842578,&quot;cs&quot;:&quot;LQZd6/XYfCd5QVCCY9p+oQ==&quot;,&quot;size&quot;:{&quot;width&quot;:229,&quot;height&quot;:45}}"/>
          <p:cNvPicPr preferRelativeResize="0"/>
          <p:nvPr/>
        </p:nvPicPr>
        <p:blipFill>
          <a:blip r:embed="rId9">
            <a:alphaModFix/>
          </a:blip>
          <a:stretch>
            <a:fillRect/>
          </a:stretch>
        </p:blipFill>
        <p:spPr>
          <a:xfrm>
            <a:off x="3416620" y="4223100"/>
            <a:ext cx="2181225" cy="428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9"/>
          <p:cNvSpPr txBox="1">
            <a:spLocks noGrp="1"/>
          </p:cNvSpPr>
          <p:nvPr>
            <p:ph type="title"/>
          </p:nvPr>
        </p:nvSpPr>
        <p:spPr>
          <a:xfrm>
            <a:off x="1052550" y="3685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Training and Validation Flow</a:t>
            </a:r>
            <a:endParaRPr/>
          </a:p>
        </p:txBody>
      </p:sp>
      <p:sp>
        <p:nvSpPr>
          <p:cNvPr id="339" name="Google Shape;339;p29"/>
          <p:cNvSpPr txBox="1"/>
          <p:nvPr/>
        </p:nvSpPr>
        <p:spPr>
          <a:xfrm>
            <a:off x="8421400" y="1218650"/>
            <a:ext cx="4959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1"/>
                </a:solidFill>
                <a:latin typeface="Lato"/>
                <a:ea typeface="Lato"/>
                <a:cs typeface="Lato"/>
                <a:sym typeface="Lato"/>
              </a:rPr>
              <a:t>Ids</a:t>
            </a:r>
            <a:endParaRPr sz="1300">
              <a:solidFill>
                <a:schemeClr val="dk1"/>
              </a:solidFill>
              <a:latin typeface="Lato"/>
              <a:ea typeface="Lato"/>
              <a:cs typeface="Lato"/>
              <a:sym typeface="Lato"/>
            </a:endParaRPr>
          </a:p>
        </p:txBody>
      </p:sp>
      <p:sp>
        <p:nvSpPr>
          <p:cNvPr id="340" name="Google Shape;340;p29"/>
          <p:cNvSpPr txBox="1"/>
          <p:nvPr/>
        </p:nvSpPr>
        <p:spPr>
          <a:xfrm>
            <a:off x="1521750" y="1378800"/>
            <a:ext cx="6100500" cy="25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latin typeface="Calibri"/>
                <a:ea typeface="Calibri"/>
                <a:cs typeface="Calibri"/>
                <a:sym typeface="Calibri"/>
              </a:rPr>
              <a:t>Pseudo Code</a:t>
            </a:r>
            <a:endParaRPr sz="1300">
              <a:solidFill>
                <a:schemeClr val="lt1"/>
              </a:solidFill>
              <a:latin typeface="Calibri"/>
              <a:ea typeface="Calibri"/>
              <a:cs typeface="Calibri"/>
              <a:sym typeface="Calibri"/>
            </a:endParaRPr>
          </a:p>
          <a:p>
            <a:pPr marL="0" lvl="0" indent="0" algn="l" rtl="0">
              <a:spcBef>
                <a:spcPts val="0"/>
              </a:spcBef>
              <a:spcAft>
                <a:spcPts val="0"/>
              </a:spcAft>
              <a:buNone/>
            </a:pPr>
            <a:endParaRPr sz="1300">
              <a:solidFill>
                <a:schemeClr val="lt1"/>
              </a:solidFill>
              <a:latin typeface="Calibri"/>
              <a:ea typeface="Calibri"/>
              <a:cs typeface="Calibri"/>
              <a:sym typeface="Calibri"/>
            </a:endParaRPr>
          </a:p>
          <a:p>
            <a:pPr marL="0" lvl="0" indent="0" algn="l" rtl="0">
              <a:spcBef>
                <a:spcPts val="0"/>
              </a:spcBef>
              <a:spcAft>
                <a:spcPts val="0"/>
              </a:spcAft>
              <a:buNone/>
            </a:pPr>
            <a:r>
              <a:rPr lang="en-GB" sz="1300" i="1">
                <a:solidFill>
                  <a:schemeClr val="lt1"/>
                </a:solidFill>
                <a:latin typeface="Calibri"/>
                <a:ea typeface="Calibri"/>
                <a:cs typeface="Calibri"/>
                <a:sym typeface="Calibri"/>
              </a:rPr>
              <a:t>load dataset;</a:t>
            </a:r>
            <a:endParaRPr sz="1300" i="1">
              <a:solidFill>
                <a:schemeClr val="lt1"/>
              </a:solidFill>
              <a:latin typeface="Calibri"/>
              <a:ea typeface="Calibri"/>
              <a:cs typeface="Calibri"/>
              <a:sym typeface="Calibri"/>
            </a:endParaRPr>
          </a:p>
          <a:p>
            <a:pPr marL="0" lvl="0" indent="0" algn="l" rtl="0">
              <a:spcBef>
                <a:spcPts val="0"/>
              </a:spcBef>
              <a:spcAft>
                <a:spcPts val="0"/>
              </a:spcAft>
              <a:buNone/>
            </a:pPr>
            <a:r>
              <a:rPr lang="en-GB" sz="1300" i="1">
                <a:solidFill>
                  <a:schemeClr val="lt1"/>
                </a:solidFill>
                <a:latin typeface="Calibri"/>
                <a:ea typeface="Calibri"/>
                <a:cs typeface="Calibri"/>
                <a:sym typeface="Calibri"/>
              </a:rPr>
              <a:t>k-fold splition with 9:1 for training and validation dataset;</a:t>
            </a:r>
            <a:endParaRPr sz="1300" i="1">
              <a:solidFill>
                <a:schemeClr val="lt1"/>
              </a:solidFill>
              <a:latin typeface="Calibri"/>
              <a:ea typeface="Calibri"/>
              <a:cs typeface="Calibri"/>
              <a:sym typeface="Calibri"/>
            </a:endParaRPr>
          </a:p>
          <a:p>
            <a:pPr marL="0" lvl="0" indent="0" algn="l" rtl="0">
              <a:spcBef>
                <a:spcPts val="0"/>
              </a:spcBef>
              <a:spcAft>
                <a:spcPts val="0"/>
              </a:spcAft>
              <a:buNone/>
            </a:pPr>
            <a:r>
              <a:rPr lang="en-GB" sz="1300" i="1">
                <a:solidFill>
                  <a:schemeClr val="lt1"/>
                </a:solidFill>
                <a:latin typeface="Calibri"/>
                <a:ea typeface="Calibri"/>
                <a:cs typeface="Calibri"/>
                <a:sym typeface="Calibri"/>
              </a:rPr>
              <a:t>for i in k-fold:</a:t>
            </a:r>
            <a:endParaRPr sz="1300" i="1">
              <a:solidFill>
                <a:schemeClr val="lt1"/>
              </a:solidFill>
              <a:latin typeface="Calibri"/>
              <a:ea typeface="Calibri"/>
              <a:cs typeface="Calibri"/>
              <a:sym typeface="Calibri"/>
            </a:endParaRPr>
          </a:p>
          <a:p>
            <a:pPr marL="0" lvl="0" indent="0" algn="l" rtl="0">
              <a:spcBef>
                <a:spcPts val="0"/>
              </a:spcBef>
              <a:spcAft>
                <a:spcPts val="0"/>
              </a:spcAft>
              <a:buNone/>
            </a:pPr>
            <a:r>
              <a:rPr lang="en-GB" sz="1300" i="1">
                <a:solidFill>
                  <a:schemeClr val="lt1"/>
                </a:solidFill>
                <a:latin typeface="Calibri"/>
                <a:ea typeface="Calibri"/>
                <a:cs typeface="Calibri"/>
                <a:sym typeface="Calibri"/>
              </a:rPr>
              <a:t>    exponential scaling;</a:t>
            </a:r>
            <a:endParaRPr sz="1300" i="1">
              <a:solidFill>
                <a:schemeClr val="lt1"/>
              </a:solidFill>
              <a:latin typeface="Calibri"/>
              <a:ea typeface="Calibri"/>
              <a:cs typeface="Calibri"/>
              <a:sym typeface="Calibri"/>
            </a:endParaRPr>
          </a:p>
          <a:p>
            <a:pPr marL="0" lvl="0" indent="0" algn="l" rtl="0">
              <a:spcBef>
                <a:spcPts val="0"/>
              </a:spcBef>
              <a:spcAft>
                <a:spcPts val="0"/>
              </a:spcAft>
              <a:buNone/>
            </a:pPr>
            <a:r>
              <a:rPr lang="en-GB" sz="1300" i="1">
                <a:solidFill>
                  <a:schemeClr val="lt1"/>
                </a:solidFill>
                <a:latin typeface="Calibri"/>
                <a:ea typeface="Calibri"/>
                <a:cs typeface="Calibri"/>
                <a:sym typeface="Calibri"/>
              </a:rPr>
              <a:t>    normalization;</a:t>
            </a:r>
            <a:endParaRPr sz="1300" i="1">
              <a:solidFill>
                <a:schemeClr val="lt1"/>
              </a:solidFill>
              <a:latin typeface="Calibri"/>
              <a:ea typeface="Calibri"/>
              <a:cs typeface="Calibri"/>
              <a:sym typeface="Calibri"/>
            </a:endParaRPr>
          </a:p>
          <a:p>
            <a:pPr marL="0" lvl="0" indent="0" algn="l" rtl="0">
              <a:spcBef>
                <a:spcPts val="0"/>
              </a:spcBef>
              <a:spcAft>
                <a:spcPts val="0"/>
              </a:spcAft>
              <a:buNone/>
            </a:pPr>
            <a:r>
              <a:rPr lang="en-GB" sz="1300" i="1">
                <a:solidFill>
                  <a:schemeClr val="lt1"/>
                </a:solidFill>
                <a:latin typeface="Calibri"/>
                <a:ea typeface="Calibri"/>
                <a:cs typeface="Calibri"/>
                <a:sym typeface="Calibri"/>
              </a:rPr>
              <a:t>    for loss_function in [customized_loss_function, MAE, RMSE]:</a:t>
            </a:r>
            <a:endParaRPr sz="1300" i="1">
              <a:solidFill>
                <a:schemeClr val="lt1"/>
              </a:solidFill>
              <a:latin typeface="Calibri"/>
              <a:ea typeface="Calibri"/>
              <a:cs typeface="Calibri"/>
              <a:sym typeface="Calibri"/>
            </a:endParaRPr>
          </a:p>
          <a:p>
            <a:pPr marL="0" lvl="0" indent="0" algn="l" rtl="0">
              <a:spcBef>
                <a:spcPts val="0"/>
              </a:spcBef>
              <a:spcAft>
                <a:spcPts val="0"/>
              </a:spcAft>
              <a:buNone/>
            </a:pPr>
            <a:r>
              <a:rPr lang="en-GB" sz="1300" i="1">
                <a:solidFill>
                  <a:schemeClr val="lt1"/>
                </a:solidFill>
                <a:latin typeface="Calibri"/>
                <a:ea typeface="Calibri"/>
                <a:cs typeface="Calibri"/>
                <a:sym typeface="Calibri"/>
              </a:rPr>
              <a:t>        train the model with early stopping;</a:t>
            </a:r>
            <a:endParaRPr sz="1300" i="1">
              <a:solidFill>
                <a:schemeClr val="lt1"/>
              </a:solidFill>
              <a:latin typeface="Calibri"/>
              <a:ea typeface="Calibri"/>
              <a:cs typeface="Calibri"/>
              <a:sym typeface="Calibri"/>
            </a:endParaRPr>
          </a:p>
          <a:p>
            <a:pPr marL="0" lvl="0" indent="0" algn="l" rtl="0">
              <a:spcBef>
                <a:spcPts val="0"/>
              </a:spcBef>
              <a:spcAft>
                <a:spcPts val="0"/>
              </a:spcAft>
              <a:buNone/>
            </a:pPr>
            <a:r>
              <a:rPr lang="en-GB" sz="1300" i="1">
                <a:solidFill>
                  <a:schemeClr val="lt1"/>
                </a:solidFill>
                <a:latin typeface="Calibri"/>
                <a:ea typeface="Calibri"/>
                <a:cs typeface="Calibri"/>
                <a:sym typeface="Calibri"/>
              </a:rPr>
              <a:t>        predict the values of whole dataset;</a:t>
            </a:r>
            <a:endParaRPr sz="1300" i="1">
              <a:solidFill>
                <a:schemeClr val="lt1"/>
              </a:solidFill>
              <a:latin typeface="Calibri"/>
              <a:ea typeface="Calibri"/>
              <a:cs typeface="Calibri"/>
              <a:sym typeface="Calibri"/>
            </a:endParaRPr>
          </a:p>
          <a:p>
            <a:pPr marL="0" lvl="0" indent="0" algn="l" rtl="0">
              <a:spcBef>
                <a:spcPts val="0"/>
              </a:spcBef>
              <a:spcAft>
                <a:spcPts val="0"/>
              </a:spcAft>
              <a:buNone/>
            </a:pPr>
            <a:r>
              <a:rPr lang="en-GB" sz="1300" i="1">
                <a:solidFill>
                  <a:schemeClr val="lt1"/>
                </a:solidFill>
                <a:latin typeface="Calibri"/>
                <a:ea typeface="Calibri"/>
                <a:cs typeface="Calibri"/>
                <a:sym typeface="Calibri"/>
              </a:rPr>
              <a:t>        calculate r2_score, MAE for the outputs;</a:t>
            </a:r>
            <a:endParaRPr sz="1300" i="1">
              <a:solidFill>
                <a:schemeClr val="lt1"/>
              </a:solidFill>
              <a:latin typeface="Calibri"/>
              <a:ea typeface="Calibri"/>
              <a:cs typeface="Calibri"/>
              <a:sym typeface="Calibri"/>
            </a:endParaRPr>
          </a:p>
          <a:p>
            <a:pPr marL="0" lvl="0" indent="0" algn="l" rtl="0">
              <a:spcBef>
                <a:spcPts val="0"/>
              </a:spcBef>
              <a:spcAft>
                <a:spcPts val="0"/>
              </a:spcAft>
              <a:buNone/>
            </a:pPr>
            <a:r>
              <a:rPr lang="en-GB" sz="1300" i="1">
                <a:solidFill>
                  <a:schemeClr val="lt1"/>
                </a:solidFill>
                <a:latin typeface="Calibri"/>
                <a:ea typeface="Calibri"/>
                <a:cs typeface="Calibri"/>
                <a:sym typeface="Calibri"/>
              </a:rPr>
              <a:t>        save the weights of the models;</a:t>
            </a:r>
            <a:endParaRPr sz="1300" i="1">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0"/>
          <p:cNvSpPr txBox="1">
            <a:spLocks noGrp="1"/>
          </p:cNvSpPr>
          <p:nvPr>
            <p:ph type="title"/>
          </p:nvPr>
        </p:nvSpPr>
        <p:spPr>
          <a:xfrm>
            <a:off x="1052550" y="3685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Comparisons with K-Fold Validation</a:t>
            </a:r>
            <a:endParaRPr/>
          </a:p>
        </p:txBody>
      </p:sp>
      <p:sp>
        <p:nvSpPr>
          <p:cNvPr id="346" name="Google Shape;346;p30"/>
          <p:cNvSpPr txBox="1"/>
          <p:nvPr/>
        </p:nvSpPr>
        <p:spPr>
          <a:xfrm>
            <a:off x="8421400" y="1218650"/>
            <a:ext cx="4959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1"/>
                </a:solidFill>
                <a:latin typeface="Lato"/>
                <a:ea typeface="Lato"/>
                <a:cs typeface="Lato"/>
                <a:sym typeface="Lato"/>
              </a:rPr>
              <a:t>Ids</a:t>
            </a:r>
            <a:endParaRPr sz="1300">
              <a:solidFill>
                <a:schemeClr val="dk1"/>
              </a:solidFill>
              <a:latin typeface="Lato"/>
              <a:ea typeface="Lato"/>
              <a:cs typeface="Lato"/>
              <a:sym typeface="Lato"/>
            </a:endParaRPr>
          </a:p>
        </p:txBody>
      </p:sp>
      <p:sp>
        <p:nvSpPr>
          <p:cNvPr id="347" name="Google Shape;347;p30"/>
          <p:cNvSpPr txBox="1"/>
          <p:nvPr/>
        </p:nvSpPr>
        <p:spPr>
          <a:xfrm>
            <a:off x="939000" y="1040450"/>
            <a:ext cx="7266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latin typeface="Lato"/>
                <a:ea typeface="Lato"/>
                <a:cs typeface="Lato"/>
                <a:sym typeface="Lato"/>
              </a:rPr>
              <a:t>The customize loss function include the inputs into consideration to refine the direction of learning process. By using 5-fold training, it showed some improvement compared to the traditional loss function with the same preprocessing and MLP structure.</a:t>
            </a:r>
            <a:endParaRPr sz="1300">
              <a:solidFill>
                <a:schemeClr val="lt1"/>
              </a:solidFill>
              <a:latin typeface="Lato"/>
              <a:ea typeface="Lato"/>
              <a:cs typeface="Lato"/>
              <a:sym typeface="Lato"/>
            </a:endParaRPr>
          </a:p>
        </p:txBody>
      </p:sp>
      <p:graphicFrame>
        <p:nvGraphicFramePr>
          <p:cNvPr id="348" name="Google Shape;348;p30"/>
          <p:cNvGraphicFramePr/>
          <p:nvPr/>
        </p:nvGraphicFramePr>
        <p:xfrm>
          <a:off x="289625" y="2054150"/>
          <a:ext cx="8564750" cy="1412165"/>
        </p:xfrm>
        <a:graphic>
          <a:graphicData uri="http://schemas.openxmlformats.org/drawingml/2006/table">
            <a:tbl>
              <a:tblPr>
                <a:noFill/>
                <a:tableStyleId>{B5E3B78C-A9E7-4846-9D8F-03F3507926B8}</a:tableStyleId>
              </a:tblPr>
              <a:tblGrid>
                <a:gridCol w="781850">
                  <a:extLst>
                    <a:ext uri="{9D8B030D-6E8A-4147-A177-3AD203B41FA5}">
                      <a16:colId xmlns:a16="http://schemas.microsoft.com/office/drawing/2014/main" val="20000"/>
                    </a:ext>
                  </a:extLst>
                </a:gridCol>
                <a:gridCol w="701900">
                  <a:extLst>
                    <a:ext uri="{9D8B030D-6E8A-4147-A177-3AD203B41FA5}">
                      <a16:colId xmlns:a16="http://schemas.microsoft.com/office/drawing/2014/main" val="20001"/>
                    </a:ext>
                  </a:extLst>
                </a:gridCol>
                <a:gridCol w="630800">
                  <a:extLst>
                    <a:ext uri="{9D8B030D-6E8A-4147-A177-3AD203B41FA5}">
                      <a16:colId xmlns:a16="http://schemas.microsoft.com/office/drawing/2014/main" val="20002"/>
                    </a:ext>
                  </a:extLst>
                </a:gridCol>
                <a:gridCol w="701900">
                  <a:extLst>
                    <a:ext uri="{9D8B030D-6E8A-4147-A177-3AD203B41FA5}">
                      <a16:colId xmlns:a16="http://schemas.microsoft.com/office/drawing/2014/main" val="20003"/>
                    </a:ext>
                  </a:extLst>
                </a:gridCol>
                <a:gridCol w="630800">
                  <a:extLst>
                    <a:ext uri="{9D8B030D-6E8A-4147-A177-3AD203B41FA5}">
                      <a16:colId xmlns:a16="http://schemas.microsoft.com/office/drawing/2014/main" val="20004"/>
                    </a:ext>
                  </a:extLst>
                </a:gridCol>
                <a:gridCol w="630800">
                  <a:extLst>
                    <a:ext uri="{9D8B030D-6E8A-4147-A177-3AD203B41FA5}">
                      <a16:colId xmlns:a16="http://schemas.microsoft.com/office/drawing/2014/main" val="20005"/>
                    </a:ext>
                  </a:extLst>
                </a:gridCol>
                <a:gridCol w="630800">
                  <a:extLst>
                    <a:ext uri="{9D8B030D-6E8A-4147-A177-3AD203B41FA5}">
                      <a16:colId xmlns:a16="http://schemas.microsoft.com/office/drawing/2014/main" val="20006"/>
                    </a:ext>
                  </a:extLst>
                </a:gridCol>
                <a:gridCol w="630800">
                  <a:extLst>
                    <a:ext uri="{9D8B030D-6E8A-4147-A177-3AD203B41FA5}">
                      <a16:colId xmlns:a16="http://schemas.microsoft.com/office/drawing/2014/main" val="20007"/>
                    </a:ext>
                  </a:extLst>
                </a:gridCol>
                <a:gridCol w="630800">
                  <a:extLst>
                    <a:ext uri="{9D8B030D-6E8A-4147-A177-3AD203B41FA5}">
                      <a16:colId xmlns:a16="http://schemas.microsoft.com/office/drawing/2014/main" val="20008"/>
                    </a:ext>
                  </a:extLst>
                </a:gridCol>
                <a:gridCol w="701900">
                  <a:extLst>
                    <a:ext uri="{9D8B030D-6E8A-4147-A177-3AD203B41FA5}">
                      <a16:colId xmlns:a16="http://schemas.microsoft.com/office/drawing/2014/main" val="20009"/>
                    </a:ext>
                  </a:extLst>
                </a:gridCol>
                <a:gridCol w="630800">
                  <a:extLst>
                    <a:ext uri="{9D8B030D-6E8A-4147-A177-3AD203B41FA5}">
                      <a16:colId xmlns:a16="http://schemas.microsoft.com/office/drawing/2014/main" val="20010"/>
                    </a:ext>
                  </a:extLst>
                </a:gridCol>
                <a:gridCol w="630800">
                  <a:extLst>
                    <a:ext uri="{9D8B030D-6E8A-4147-A177-3AD203B41FA5}">
                      <a16:colId xmlns:a16="http://schemas.microsoft.com/office/drawing/2014/main" val="20011"/>
                    </a:ext>
                  </a:extLst>
                </a:gridCol>
                <a:gridCol w="630800">
                  <a:extLst>
                    <a:ext uri="{9D8B030D-6E8A-4147-A177-3AD203B41FA5}">
                      <a16:colId xmlns:a16="http://schemas.microsoft.com/office/drawing/2014/main" val="20012"/>
                    </a:ext>
                  </a:extLst>
                </a:gridCol>
              </a:tblGrid>
              <a:tr h="200025">
                <a:tc rowSpan="2">
                  <a:txBody>
                    <a:bodyPr/>
                    <a:lstStyle/>
                    <a:p>
                      <a:pPr marL="0" lvl="0" indent="0" algn="ctr" rtl="0">
                        <a:lnSpc>
                          <a:spcPct val="115000"/>
                        </a:lnSpc>
                        <a:spcBef>
                          <a:spcPts val="0"/>
                        </a:spcBef>
                        <a:spcAft>
                          <a:spcPts val="0"/>
                        </a:spcAft>
                        <a:buNone/>
                      </a:pPr>
                      <a:r>
                        <a:rPr lang="en-GB" sz="1100">
                          <a:solidFill>
                            <a:schemeClr val="lt1"/>
                          </a:solidFill>
                          <a:latin typeface="Calibri"/>
                          <a:ea typeface="Calibri"/>
                          <a:cs typeface="Calibri"/>
                          <a:sym typeface="Calibri"/>
                        </a:rPr>
                        <a:t>LOSS FUNC</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gridSpan="2">
                  <a:txBody>
                    <a:bodyPr/>
                    <a:lstStyle/>
                    <a:p>
                      <a:pPr marL="0" lvl="0" indent="0" algn="ctr" rtl="0">
                        <a:lnSpc>
                          <a:spcPct val="115000"/>
                        </a:lnSpc>
                        <a:spcBef>
                          <a:spcPts val="0"/>
                        </a:spcBef>
                        <a:spcAft>
                          <a:spcPts val="0"/>
                        </a:spcAft>
                        <a:buNone/>
                      </a:pPr>
                      <a:r>
                        <a:rPr lang="en-GB" sz="1100">
                          <a:solidFill>
                            <a:schemeClr val="lt1"/>
                          </a:solidFill>
                          <a:latin typeface="Calibri"/>
                          <a:ea typeface="Calibri"/>
                          <a:cs typeface="Calibri"/>
                          <a:sym typeface="Calibri"/>
                        </a:rPr>
                        <a:t>1</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hMerge="1">
                  <a:txBody>
                    <a:bodyPr/>
                    <a:lstStyle/>
                    <a:p>
                      <a:endParaRPr lang="en-US"/>
                    </a:p>
                  </a:txBody>
                  <a:tcPr/>
                </a:tc>
                <a:tc gridSpan="2">
                  <a:txBody>
                    <a:bodyPr/>
                    <a:lstStyle/>
                    <a:p>
                      <a:pPr marL="0" lvl="0" indent="0" algn="ctr" rtl="0">
                        <a:lnSpc>
                          <a:spcPct val="115000"/>
                        </a:lnSpc>
                        <a:spcBef>
                          <a:spcPts val="0"/>
                        </a:spcBef>
                        <a:spcAft>
                          <a:spcPts val="0"/>
                        </a:spcAft>
                        <a:buNone/>
                      </a:pPr>
                      <a:r>
                        <a:rPr lang="en-GB" sz="1100">
                          <a:solidFill>
                            <a:schemeClr val="lt1"/>
                          </a:solidFill>
                          <a:latin typeface="Calibri"/>
                          <a:ea typeface="Calibri"/>
                          <a:cs typeface="Calibri"/>
                          <a:sym typeface="Calibri"/>
                        </a:rPr>
                        <a:t>2</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hMerge="1">
                  <a:txBody>
                    <a:bodyPr/>
                    <a:lstStyle/>
                    <a:p>
                      <a:endParaRPr lang="en-US"/>
                    </a:p>
                  </a:txBody>
                  <a:tcPr/>
                </a:tc>
                <a:tc gridSpan="2">
                  <a:txBody>
                    <a:bodyPr/>
                    <a:lstStyle/>
                    <a:p>
                      <a:pPr marL="0" lvl="0" indent="0" algn="ctr" rtl="0">
                        <a:lnSpc>
                          <a:spcPct val="115000"/>
                        </a:lnSpc>
                        <a:spcBef>
                          <a:spcPts val="0"/>
                        </a:spcBef>
                        <a:spcAft>
                          <a:spcPts val="0"/>
                        </a:spcAft>
                        <a:buNone/>
                      </a:pPr>
                      <a:r>
                        <a:rPr lang="en-GB" sz="1100">
                          <a:solidFill>
                            <a:schemeClr val="lt1"/>
                          </a:solidFill>
                          <a:latin typeface="Calibri"/>
                          <a:ea typeface="Calibri"/>
                          <a:cs typeface="Calibri"/>
                          <a:sym typeface="Calibri"/>
                        </a:rPr>
                        <a:t>3</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hMerge="1">
                  <a:txBody>
                    <a:bodyPr/>
                    <a:lstStyle/>
                    <a:p>
                      <a:endParaRPr lang="en-US"/>
                    </a:p>
                  </a:txBody>
                  <a:tcPr/>
                </a:tc>
                <a:tc gridSpan="2">
                  <a:txBody>
                    <a:bodyPr/>
                    <a:lstStyle/>
                    <a:p>
                      <a:pPr marL="0" lvl="0" indent="0" algn="ctr" rtl="0">
                        <a:lnSpc>
                          <a:spcPct val="115000"/>
                        </a:lnSpc>
                        <a:spcBef>
                          <a:spcPts val="0"/>
                        </a:spcBef>
                        <a:spcAft>
                          <a:spcPts val="0"/>
                        </a:spcAft>
                        <a:buNone/>
                      </a:pPr>
                      <a:r>
                        <a:rPr lang="en-GB" sz="1100">
                          <a:solidFill>
                            <a:schemeClr val="lt1"/>
                          </a:solidFill>
                          <a:latin typeface="Calibri"/>
                          <a:ea typeface="Calibri"/>
                          <a:cs typeface="Calibri"/>
                          <a:sym typeface="Calibri"/>
                        </a:rPr>
                        <a:t>4</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hMerge="1">
                  <a:txBody>
                    <a:bodyPr/>
                    <a:lstStyle/>
                    <a:p>
                      <a:endParaRPr lang="en-US"/>
                    </a:p>
                  </a:txBody>
                  <a:tcPr/>
                </a:tc>
                <a:tc gridSpan="2">
                  <a:txBody>
                    <a:bodyPr/>
                    <a:lstStyle/>
                    <a:p>
                      <a:pPr marL="0" lvl="0" indent="0" algn="ctr" rtl="0">
                        <a:lnSpc>
                          <a:spcPct val="115000"/>
                        </a:lnSpc>
                        <a:spcBef>
                          <a:spcPts val="0"/>
                        </a:spcBef>
                        <a:spcAft>
                          <a:spcPts val="0"/>
                        </a:spcAft>
                        <a:buNone/>
                      </a:pPr>
                      <a:r>
                        <a:rPr lang="en-GB" sz="1100">
                          <a:solidFill>
                            <a:schemeClr val="lt1"/>
                          </a:solidFill>
                          <a:latin typeface="Calibri"/>
                          <a:ea typeface="Calibri"/>
                          <a:cs typeface="Calibri"/>
                          <a:sym typeface="Calibri"/>
                        </a:rPr>
                        <a:t>5</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hMerge="1">
                  <a:txBody>
                    <a:bodyPr/>
                    <a:lstStyle/>
                    <a:p>
                      <a:endParaRPr lang="en-US"/>
                    </a:p>
                  </a:txBody>
                  <a:tcPr/>
                </a:tc>
                <a:tc gridSpan="2">
                  <a:txBody>
                    <a:bodyPr/>
                    <a:lstStyle/>
                    <a:p>
                      <a:pPr marL="0" lvl="0" indent="0" algn="ctr" rtl="0">
                        <a:lnSpc>
                          <a:spcPct val="115000"/>
                        </a:lnSpc>
                        <a:spcBef>
                          <a:spcPts val="0"/>
                        </a:spcBef>
                        <a:spcAft>
                          <a:spcPts val="0"/>
                        </a:spcAft>
                        <a:buNone/>
                      </a:pPr>
                      <a:r>
                        <a:rPr lang="en-GB" sz="1100">
                          <a:solidFill>
                            <a:schemeClr val="lt1"/>
                          </a:solidFill>
                          <a:latin typeface="Calibri"/>
                          <a:ea typeface="Calibri"/>
                          <a:cs typeface="Calibri"/>
                          <a:sym typeface="Calibri"/>
                        </a:rPr>
                        <a:t>AVG</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19075">
                <a:tc vMerge="1">
                  <a:txBody>
                    <a:bodyPr/>
                    <a:lstStyle/>
                    <a:p>
                      <a:endParaRPr lang="en-US"/>
                    </a:p>
                  </a:txBody>
                  <a:tcPr/>
                </a:tc>
                <a:tc>
                  <a:txBody>
                    <a:bodyPr/>
                    <a:lstStyle/>
                    <a:p>
                      <a:pPr marL="0" lvl="0" indent="0" algn="ctr" rtl="0">
                        <a:lnSpc>
                          <a:spcPct val="115000"/>
                        </a:lnSpc>
                        <a:spcBef>
                          <a:spcPts val="0"/>
                        </a:spcBef>
                        <a:spcAft>
                          <a:spcPts val="0"/>
                        </a:spcAft>
                        <a:buNone/>
                      </a:pPr>
                      <a:r>
                        <a:rPr lang="en-GB" sz="1100">
                          <a:solidFill>
                            <a:schemeClr val="lt1"/>
                          </a:solidFill>
                          <a:latin typeface="Calibri"/>
                          <a:ea typeface="Calibri"/>
                          <a:cs typeface="Calibri"/>
                          <a:sym typeface="Calibri"/>
                        </a:rPr>
                        <a:t>R2</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100">
                          <a:solidFill>
                            <a:schemeClr val="lt1"/>
                          </a:solidFill>
                          <a:latin typeface="Calibri"/>
                          <a:ea typeface="Calibri"/>
                          <a:cs typeface="Calibri"/>
                          <a:sym typeface="Calibri"/>
                        </a:rPr>
                        <a:t>MAE</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100">
                          <a:solidFill>
                            <a:schemeClr val="lt1"/>
                          </a:solidFill>
                          <a:latin typeface="Calibri"/>
                          <a:ea typeface="Calibri"/>
                          <a:cs typeface="Calibri"/>
                          <a:sym typeface="Calibri"/>
                        </a:rPr>
                        <a:t>R2</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100">
                          <a:solidFill>
                            <a:schemeClr val="lt1"/>
                          </a:solidFill>
                          <a:latin typeface="Calibri"/>
                          <a:ea typeface="Calibri"/>
                          <a:cs typeface="Calibri"/>
                          <a:sym typeface="Calibri"/>
                        </a:rPr>
                        <a:t>MAE</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100">
                          <a:solidFill>
                            <a:schemeClr val="lt1"/>
                          </a:solidFill>
                          <a:latin typeface="Calibri"/>
                          <a:ea typeface="Calibri"/>
                          <a:cs typeface="Calibri"/>
                          <a:sym typeface="Calibri"/>
                        </a:rPr>
                        <a:t>R2</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100">
                          <a:solidFill>
                            <a:schemeClr val="lt1"/>
                          </a:solidFill>
                          <a:latin typeface="Calibri"/>
                          <a:ea typeface="Calibri"/>
                          <a:cs typeface="Calibri"/>
                          <a:sym typeface="Calibri"/>
                        </a:rPr>
                        <a:t>MAE</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100">
                          <a:solidFill>
                            <a:schemeClr val="lt1"/>
                          </a:solidFill>
                          <a:latin typeface="Calibri"/>
                          <a:ea typeface="Calibri"/>
                          <a:cs typeface="Calibri"/>
                          <a:sym typeface="Calibri"/>
                        </a:rPr>
                        <a:t>R2</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100">
                          <a:solidFill>
                            <a:schemeClr val="lt1"/>
                          </a:solidFill>
                          <a:latin typeface="Calibri"/>
                          <a:ea typeface="Calibri"/>
                          <a:cs typeface="Calibri"/>
                          <a:sym typeface="Calibri"/>
                        </a:rPr>
                        <a:t>MAE</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100">
                          <a:solidFill>
                            <a:schemeClr val="lt1"/>
                          </a:solidFill>
                          <a:latin typeface="Calibri"/>
                          <a:ea typeface="Calibri"/>
                          <a:cs typeface="Calibri"/>
                          <a:sym typeface="Calibri"/>
                        </a:rPr>
                        <a:t>R2</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100">
                          <a:solidFill>
                            <a:schemeClr val="lt1"/>
                          </a:solidFill>
                          <a:latin typeface="Calibri"/>
                          <a:ea typeface="Calibri"/>
                          <a:cs typeface="Calibri"/>
                          <a:sym typeface="Calibri"/>
                        </a:rPr>
                        <a:t>MAE</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100">
                          <a:solidFill>
                            <a:schemeClr val="lt1"/>
                          </a:solidFill>
                          <a:latin typeface="Calibri"/>
                          <a:ea typeface="Calibri"/>
                          <a:cs typeface="Calibri"/>
                          <a:sym typeface="Calibri"/>
                        </a:rPr>
                        <a:t>R2</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100">
                          <a:solidFill>
                            <a:schemeClr val="lt1"/>
                          </a:solidFill>
                          <a:latin typeface="Calibri"/>
                          <a:ea typeface="Calibri"/>
                          <a:cs typeface="Calibri"/>
                          <a:sym typeface="Calibri"/>
                        </a:rPr>
                        <a:t>MAE</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219075">
                <a:tc>
                  <a:txBody>
                    <a:bodyPr/>
                    <a:lstStyle/>
                    <a:p>
                      <a:pPr marL="0" lvl="0" indent="0" algn="l" rtl="0">
                        <a:spcBef>
                          <a:spcPts val="0"/>
                        </a:spcBef>
                        <a:spcAft>
                          <a:spcPts val="0"/>
                        </a:spcAft>
                        <a:buNone/>
                      </a:pPr>
                      <a:r>
                        <a:rPr lang="en-GB" sz="1100">
                          <a:solidFill>
                            <a:schemeClr val="lt1"/>
                          </a:solidFill>
                          <a:latin typeface="Calibri"/>
                          <a:ea typeface="Calibri"/>
                          <a:cs typeface="Calibri"/>
                          <a:sym typeface="Calibri"/>
                        </a:rPr>
                        <a:t>CUSTOMIZE</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solidFill>
                      <a:srgbClr val="F6B26B"/>
                    </a:solidFill>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0.9963</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solidFill>
                      <a:srgbClr val="F6B26B"/>
                    </a:solidFill>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1.40E-05</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solidFill>
                      <a:srgbClr val="F6B26B"/>
                    </a:solidFill>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0.9962</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solidFill>
                      <a:srgbClr val="F6B26B"/>
                    </a:solidFill>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1.39E-05</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solidFill>
                      <a:srgbClr val="F6B26B"/>
                    </a:solidFill>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0.9952</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solidFill>
                      <a:srgbClr val="F6B26B"/>
                    </a:solidFill>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1.43E-05</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solidFill>
                      <a:srgbClr val="F6B26B"/>
                    </a:solidFill>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0.9971</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solidFill>
                      <a:srgbClr val="F6B26B"/>
                    </a:solidFill>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1.16E-05</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solidFill>
                      <a:srgbClr val="F6B26B"/>
                    </a:solidFill>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0.9968</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solidFill>
                      <a:srgbClr val="F6B26B"/>
                    </a:solidFill>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1.33E-05</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solidFill>
                      <a:srgbClr val="F6B26B"/>
                    </a:solidFill>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0.9963</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solidFill>
                      <a:srgbClr val="F6B26B"/>
                    </a:solidFill>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1.34E-05</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solidFill>
                      <a:srgbClr val="F6B26B"/>
                    </a:solidFill>
                  </a:tcPr>
                </a:tc>
                <a:extLst>
                  <a:ext uri="{0D108BD9-81ED-4DB2-BD59-A6C34878D82A}">
                    <a16:rowId xmlns:a16="http://schemas.microsoft.com/office/drawing/2014/main" val="10002"/>
                  </a:ext>
                </a:extLst>
              </a:tr>
              <a:tr h="219075">
                <a:tc>
                  <a:txBody>
                    <a:bodyPr/>
                    <a:lstStyle/>
                    <a:p>
                      <a:pPr marL="0" lvl="0" indent="0" algn="l" rtl="0">
                        <a:spcBef>
                          <a:spcPts val="0"/>
                        </a:spcBef>
                        <a:spcAft>
                          <a:spcPts val="0"/>
                        </a:spcAft>
                        <a:buNone/>
                      </a:pPr>
                      <a:r>
                        <a:rPr lang="en-GB" sz="1100">
                          <a:solidFill>
                            <a:schemeClr val="lt1"/>
                          </a:solidFill>
                          <a:latin typeface="Calibri"/>
                          <a:ea typeface="Calibri"/>
                          <a:cs typeface="Calibri"/>
                          <a:sym typeface="Calibri"/>
                        </a:rPr>
                        <a:t>MAE</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0.9941</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2.14E-05</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0.9956</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1.50E-05</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0.9961</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1.60E-05</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0.9962</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1.41E-05</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0.9976</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1.02E-05</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0.9959</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1.54E-05</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219075">
                <a:tc>
                  <a:txBody>
                    <a:bodyPr/>
                    <a:lstStyle/>
                    <a:p>
                      <a:pPr marL="0" lvl="0" indent="0" algn="l" rtl="0">
                        <a:spcBef>
                          <a:spcPts val="0"/>
                        </a:spcBef>
                        <a:spcAft>
                          <a:spcPts val="0"/>
                        </a:spcAft>
                        <a:buNone/>
                      </a:pPr>
                      <a:r>
                        <a:rPr lang="en-GB" sz="1100">
                          <a:solidFill>
                            <a:schemeClr val="lt1"/>
                          </a:solidFill>
                          <a:latin typeface="Calibri"/>
                          <a:ea typeface="Calibri"/>
                          <a:cs typeface="Calibri"/>
                          <a:sym typeface="Calibri"/>
                        </a:rPr>
                        <a:t>RMSE</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0.9927</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2.11E-05</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0.9956</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1.71E-05</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0.9947</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1.73E-05</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0.9963</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1.48E-05</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0.9969</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1.28E-05</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0.9953</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GB" sz="1100">
                          <a:solidFill>
                            <a:schemeClr val="lt1"/>
                          </a:solidFill>
                          <a:latin typeface="Calibri"/>
                          <a:ea typeface="Calibri"/>
                          <a:cs typeface="Calibri"/>
                          <a:sym typeface="Calibri"/>
                        </a:rPr>
                        <a:t>1.66E-05</a:t>
                      </a:r>
                      <a:endParaRPr sz="1100">
                        <a:solidFill>
                          <a:schemeClr val="lt1"/>
                        </a:solidFill>
                        <a:latin typeface="Calibri"/>
                        <a:ea typeface="Calibri"/>
                        <a:cs typeface="Calibri"/>
                        <a:sym typeface="Calibri"/>
                      </a:endParaRPr>
                    </a:p>
                  </a:txBody>
                  <a:tcPr marL="9525" marR="9525" marT="9525" marB="91425" anchor="ctr">
                    <a:lnL w="5300" cap="flat" cmpd="sng">
                      <a:solidFill>
                        <a:schemeClr val="lt1"/>
                      </a:solidFill>
                      <a:prstDash val="solid"/>
                      <a:round/>
                      <a:headEnd type="none" w="sm" len="sm"/>
                      <a:tailEnd type="none" w="sm" len="sm"/>
                    </a:lnL>
                    <a:lnR w="5300" cap="flat" cmpd="sng">
                      <a:solidFill>
                        <a:schemeClr val="lt1"/>
                      </a:solidFill>
                      <a:prstDash val="solid"/>
                      <a:round/>
                      <a:headEnd type="none" w="sm" len="sm"/>
                      <a:tailEnd type="none" w="sm" len="sm"/>
                    </a:lnR>
                    <a:lnT w="5300" cap="flat" cmpd="sng">
                      <a:solidFill>
                        <a:schemeClr val="lt1"/>
                      </a:solidFill>
                      <a:prstDash val="solid"/>
                      <a:round/>
                      <a:headEnd type="none" w="sm" len="sm"/>
                      <a:tailEnd type="none" w="sm" len="sm"/>
                    </a:lnT>
                    <a:lnB w="53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49" name="Google Shape;349;p30"/>
          <p:cNvSpPr/>
          <p:nvPr/>
        </p:nvSpPr>
        <p:spPr>
          <a:xfrm>
            <a:off x="6580925" y="3646450"/>
            <a:ext cx="1554900" cy="428700"/>
          </a:xfrm>
          <a:prstGeom prst="wedgeEllipseCallout">
            <a:avLst>
              <a:gd name="adj1" fmla="val -24841"/>
              <a:gd name="adj2" fmla="val -61408"/>
            </a:avLst>
          </a:prstGeom>
          <a:solidFill>
            <a:srgbClr val="EA999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lt1"/>
                </a:solidFill>
                <a:latin typeface="Calibri"/>
                <a:ea typeface="Calibri"/>
                <a:cs typeface="Calibri"/>
                <a:sym typeface="Calibri"/>
              </a:rPr>
              <a:t>Overfitting</a:t>
            </a:r>
            <a:r>
              <a:rPr lang="en-GB" sz="1200">
                <a:solidFill>
                  <a:schemeClr val="lt1"/>
                </a:solidFill>
                <a:latin typeface="Calibri"/>
                <a:ea typeface="Calibri"/>
                <a:cs typeface="Calibri"/>
                <a:sym typeface="Calibri"/>
              </a:rPr>
              <a:t> in Plots</a:t>
            </a:r>
            <a:endParaRPr sz="12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1"/>
          <p:cNvSpPr txBox="1">
            <a:spLocks noGrp="1"/>
          </p:cNvSpPr>
          <p:nvPr>
            <p:ph type="title"/>
          </p:nvPr>
        </p:nvSpPr>
        <p:spPr>
          <a:xfrm>
            <a:off x="1052550" y="3685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Results</a:t>
            </a:r>
            <a:endParaRPr/>
          </a:p>
        </p:txBody>
      </p:sp>
      <p:sp>
        <p:nvSpPr>
          <p:cNvPr id="355" name="Google Shape;355;p31"/>
          <p:cNvSpPr txBox="1"/>
          <p:nvPr/>
        </p:nvSpPr>
        <p:spPr>
          <a:xfrm>
            <a:off x="8421400" y="1218650"/>
            <a:ext cx="4959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1"/>
                </a:solidFill>
                <a:latin typeface="Lato"/>
                <a:ea typeface="Lato"/>
                <a:cs typeface="Lato"/>
                <a:sym typeface="Lato"/>
              </a:rPr>
              <a:t>Ids</a:t>
            </a:r>
            <a:endParaRPr sz="1300">
              <a:solidFill>
                <a:schemeClr val="dk1"/>
              </a:solidFill>
              <a:latin typeface="Lato"/>
              <a:ea typeface="Lato"/>
              <a:cs typeface="Lato"/>
              <a:sym typeface="Lato"/>
            </a:endParaRPr>
          </a:p>
        </p:txBody>
      </p:sp>
      <p:pic>
        <p:nvPicPr>
          <p:cNvPr id="356" name="Google Shape;356;p31"/>
          <p:cNvPicPr preferRelativeResize="0"/>
          <p:nvPr/>
        </p:nvPicPr>
        <p:blipFill>
          <a:blip r:embed="rId3">
            <a:alphaModFix/>
          </a:blip>
          <a:stretch>
            <a:fillRect/>
          </a:stretch>
        </p:blipFill>
        <p:spPr>
          <a:xfrm>
            <a:off x="5117750" y="1043900"/>
            <a:ext cx="1873150" cy="3818912"/>
          </a:xfrm>
          <a:prstGeom prst="rect">
            <a:avLst/>
          </a:prstGeom>
          <a:noFill/>
          <a:ln>
            <a:noFill/>
          </a:ln>
        </p:spPr>
      </p:pic>
      <p:pic>
        <p:nvPicPr>
          <p:cNvPr id="357" name="Google Shape;357;p31"/>
          <p:cNvPicPr preferRelativeResize="0"/>
          <p:nvPr/>
        </p:nvPicPr>
        <p:blipFill>
          <a:blip r:embed="rId4">
            <a:alphaModFix/>
          </a:blip>
          <a:stretch>
            <a:fillRect/>
          </a:stretch>
        </p:blipFill>
        <p:spPr>
          <a:xfrm>
            <a:off x="1177752" y="1043912"/>
            <a:ext cx="1873150" cy="3818925"/>
          </a:xfrm>
          <a:prstGeom prst="rect">
            <a:avLst/>
          </a:prstGeom>
          <a:noFill/>
          <a:ln>
            <a:noFill/>
          </a:ln>
        </p:spPr>
      </p:pic>
      <p:sp>
        <p:nvSpPr>
          <p:cNvPr id="358" name="Google Shape;358;p31"/>
          <p:cNvSpPr txBox="1"/>
          <p:nvPr/>
        </p:nvSpPr>
        <p:spPr>
          <a:xfrm>
            <a:off x="3144275" y="1043900"/>
            <a:ext cx="1873200" cy="158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latin typeface="Lato"/>
                <a:ea typeface="Lato"/>
                <a:cs typeface="Lato"/>
                <a:sym typeface="Lato"/>
              </a:rPr>
              <a:t>Ids vs Vds Curve</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r>
              <a:rPr lang="en-GB" sz="1300">
                <a:solidFill>
                  <a:schemeClr val="lt1"/>
                </a:solidFill>
                <a:latin typeface="Lato"/>
                <a:ea typeface="Lato"/>
                <a:cs typeface="Lato"/>
                <a:sym typeface="Lato"/>
              </a:rPr>
              <a:t>- The slope had a better fitting</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r>
              <a:rPr lang="en-GB" sz="1300">
                <a:solidFill>
                  <a:schemeClr val="lt1"/>
                </a:solidFill>
                <a:latin typeface="Lato"/>
                <a:ea typeface="Lato"/>
                <a:cs typeface="Lato"/>
                <a:sym typeface="Lato"/>
              </a:rPr>
              <a:t>- Still had some error in low Vds domain</a:t>
            </a:r>
            <a:endParaRPr sz="1300">
              <a:solidFill>
                <a:schemeClr val="lt1"/>
              </a:solidFill>
              <a:latin typeface="Lato"/>
              <a:ea typeface="Lato"/>
              <a:cs typeface="Lato"/>
              <a:sym typeface="Lato"/>
            </a:endParaRPr>
          </a:p>
        </p:txBody>
      </p:sp>
      <p:sp>
        <p:nvSpPr>
          <p:cNvPr id="359" name="Google Shape;359;p31"/>
          <p:cNvSpPr txBox="1"/>
          <p:nvPr/>
        </p:nvSpPr>
        <p:spPr>
          <a:xfrm>
            <a:off x="7091175" y="1043900"/>
            <a:ext cx="1951200" cy="238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latin typeface="Lato"/>
                <a:ea typeface="Lato"/>
                <a:cs typeface="Lato"/>
                <a:sym typeface="Lato"/>
              </a:rPr>
              <a:t>Ids vs Vgs Curve</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r>
              <a:rPr lang="en-GB" sz="1300">
                <a:solidFill>
                  <a:schemeClr val="lt1"/>
                </a:solidFill>
                <a:latin typeface="Lato"/>
                <a:ea typeface="Lato"/>
                <a:cs typeface="Lato"/>
                <a:sym typeface="Lato"/>
              </a:rPr>
              <a:t>- The slope had a better fitting</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r>
              <a:rPr lang="en-GB" sz="1300">
                <a:solidFill>
                  <a:schemeClr val="lt1"/>
                </a:solidFill>
                <a:latin typeface="Lato"/>
                <a:ea typeface="Lato"/>
                <a:cs typeface="Lato"/>
                <a:sym typeface="Lato"/>
              </a:rPr>
              <a:t>- Still had some error in low Vgs domain</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r>
              <a:rPr lang="en-GB" sz="1300">
                <a:solidFill>
                  <a:schemeClr val="lt1"/>
                </a:solidFill>
                <a:latin typeface="Lato"/>
                <a:ea typeface="Lato"/>
                <a:cs typeface="Lato"/>
                <a:sym typeface="Lato"/>
              </a:rPr>
              <a:t>- There was underfitting problem in k=0.35 due to less samples</a:t>
            </a:r>
            <a:endParaRPr sz="13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32"/>
          <p:cNvPicPr preferRelativeResize="0"/>
          <p:nvPr/>
        </p:nvPicPr>
        <p:blipFill rotWithShape="1">
          <a:blip r:embed="rId3">
            <a:alphaModFix/>
          </a:blip>
          <a:srcRect l="891" t="8237" b="6576"/>
          <a:stretch/>
        </p:blipFill>
        <p:spPr>
          <a:xfrm>
            <a:off x="1152700" y="1388450"/>
            <a:ext cx="3517199" cy="3524626"/>
          </a:xfrm>
          <a:prstGeom prst="rect">
            <a:avLst/>
          </a:prstGeom>
          <a:noFill/>
          <a:ln>
            <a:noFill/>
          </a:ln>
        </p:spPr>
      </p:pic>
      <p:sp>
        <p:nvSpPr>
          <p:cNvPr id="365" name="Google Shape;365;p32"/>
          <p:cNvSpPr txBox="1">
            <a:spLocks noGrp="1"/>
          </p:cNvSpPr>
          <p:nvPr>
            <p:ph type="title"/>
          </p:nvPr>
        </p:nvSpPr>
        <p:spPr>
          <a:xfrm>
            <a:off x="1067675" y="368550"/>
            <a:ext cx="7038900" cy="5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Challenges and Future Work</a:t>
            </a:r>
            <a:endParaRPr/>
          </a:p>
        </p:txBody>
      </p:sp>
      <p:sp>
        <p:nvSpPr>
          <p:cNvPr id="366" name="Google Shape;366;p32"/>
          <p:cNvSpPr txBox="1">
            <a:spLocks noGrp="1"/>
          </p:cNvSpPr>
          <p:nvPr>
            <p:ph type="title"/>
          </p:nvPr>
        </p:nvSpPr>
        <p:spPr>
          <a:xfrm>
            <a:off x="1854400" y="912650"/>
            <a:ext cx="2113800" cy="36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a:t>Original Dataset</a:t>
            </a:r>
            <a:endParaRPr sz="1600"/>
          </a:p>
        </p:txBody>
      </p:sp>
      <p:sp>
        <p:nvSpPr>
          <p:cNvPr id="367" name="Google Shape;367;p32"/>
          <p:cNvSpPr txBox="1">
            <a:spLocks noGrp="1"/>
          </p:cNvSpPr>
          <p:nvPr>
            <p:ph type="title"/>
          </p:nvPr>
        </p:nvSpPr>
        <p:spPr>
          <a:xfrm>
            <a:off x="5742525" y="912638"/>
            <a:ext cx="2113800" cy="36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a:t>Expected Dataset</a:t>
            </a:r>
            <a:endParaRPr sz="1600"/>
          </a:p>
        </p:txBody>
      </p:sp>
      <p:sp>
        <p:nvSpPr>
          <p:cNvPr id="368" name="Google Shape;368;p32"/>
          <p:cNvSpPr/>
          <p:nvPr/>
        </p:nvSpPr>
        <p:spPr>
          <a:xfrm>
            <a:off x="4248763" y="958138"/>
            <a:ext cx="1213200" cy="384900"/>
          </a:xfrm>
          <a:prstGeom prst="rightArrow">
            <a:avLst>
              <a:gd name="adj1" fmla="val 50000"/>
              <a:gd name="adj2" fmla="val 50000"/>
            </a:avLst>
          </a:prstGeom>
          <a:solidFill>
            <a:srgbClr val="55688B">
              <a:alpha val="359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solidFill>
                  <a:schemeClr val="lt1"/>
                </a:solidFill>
                <a:latin typeface="Calibri"/>
                <a:ea typeface="Calibri"/>
                <a:cs typeface="Calibri"/>
                <a:sym typeface="Calibri"/>
              </a:rPr>
              <a:t>Data Augmentation</a:t>
            </a:r>
            <a:endParaRPr sz="900">
              <a:solidFill>
                <a:schemeClr val="lt1"/>
              </a:solidFill>
              <a:latin typeface="Calibri"/>
              <a:ea typeface="Calibri"/>
              <a:cs typeface="Calibri"/>
              <a:sym typeface="Calibri"/>
            </a:endParaRPr>
          </a:p>
        </p:txBody>
      </p:sp>
      <p:pic>
        <p:nvPicPr>
          <p:cNvPr id="369" name="Google Shape;369;p32"/>
          <p:cNvPicPr preferRelativeResize="0"/>
          <p:nvPr/>
        </p:nvPicPr>
        <p:blipFill rotWithShape="1">
          <a:blip r:embed="rId3">
            <a:alphaModFix/>
          </a:blip>
          <a:srcRect l="891" t="8237" b="6576"/>
          <a:stretch/>
        </p:blipFill>
        <p:spPr>
          <a:xfrm>
            <a:off x="5040825" y="1388450"/>
            <a:ext cx="3517199" cy="3524626"/>
          </a:xfrm>
          <a:prstGeom prst="rect">
            <a:avLst/>
          </a:prstGeom>
          <a:noFill/>
          <a:ln>
            <a:noFill/>
          </a:ln>
        </p:spPr>
      </p:pic>
      <p:grpSp>
        <p:nvGrpSpPr>
          <p:cNvPr id="370" name="Google Shape;370;p32"/>
          <p:cNvGrpSpPr/>
          <p:nvPr/>
        </p:nvGrpSpPr>
        <p:grpSpPr>
          <a:xfrm>
            <a:off x="5461975" y="1445150"/>
            <a:ext cx="60600" cy="126525"/>
            <a:chOff x="5461975" y="1445150"/>
            <a:chExt cx="60600" cy="126525"/>
          </a:xfrm>
        </p:grpSpPr>
        <p:cxnSp>
          <p:nvCxnSpPr>
            <p:cNvPr id="371" name="Google Shape;371;p32"/>
            <p:cNvCxnSpPr/>
            <p:nvPr/>
          </p:nvCxnSpPr>
          <p:spPr>
            <a:xfrm>
              <a:off x="5461975" y="1445150"/>
              <a:ext cx="60600" cy="0"/>
            </a:xfrm>
            <a:prstGeom prst="straightConnector1">
              <a:avLst/>
            </a:prstGeom>
            <a:noFill/>
            <a:ln w="9525" cap="flat" cmpd="sng">
              <a:solidFill>
                <a:srgbClr val="FF0000"/>
              </a:solidFill>
              <a:prstDash val="solid"/>
              <a:round/>
              <a:headEnd type="none" w="med" len="med"/>
              <a:tailEnd type="none" w="med" len="med"/>
            </a:ln>
          </p:spPr>
        </p:cxnSp>
        <p:cxnSp>
          <p:nvCxnSpPr>
            <p:cNvPr id="372" name="Google Shape;372;p32"/>
            <p:cNvCxnSpPr/>
            <p:nvPr/>
          </p:nvCxnSpPr>
          <p:spPr>
            <a:xfrm>
              <a:off x="5461975" y="1569475"/>
              <a:ext cx="60600" cy="0"/>
            </a:xfrm>
            <a:prstGeom prst="straightConnector1">
              <a:avLst/>
            </a:prstGeom>
            <a:noFill/>
            <a:ln w="9525" cap="flat" cmpd="sng">
              <a:solidFill>
                <a:srgbClr val="FF0000"/>
              </a:solidFill>
              <a:prstDash val="solid"/>
              <a:round/>
              <a:headEnd type="none" w="med" len="med"/>
              <a:tailEnd type="none" w="med" len="med"/>
            </a:ln>
          </p:spPr>
        </p:cxnSp>
        <p:cxnSp>
          <p:nvCxnSpPr>
            <p:cNvPr id="373" name="Google Shape;373;p32"/>
            <p:cNvCxnSpPr/>
            <p:nvPr/>
          </p:nvCxnSpPr>
          <p:spPr>
            <a:xfrm>
              <a:off x="5491250" y="1447775"/>
              <a:ext cx="0" cy="123900"/>
            </a:xfrm>
            <a:prstGeom prst="straightConnector1">
              <a:avLst/>
            </a:prstGeom>
            <a:noFill/>
            <a:ln w="9525" cap="flat" cmpd="sng">
              <a:solidFill>
                <a:srgbClr val="FF0000"/>
              </a:solidFill>
              <a:prstDash val="solid"/>
              <a:round/>
              <a:headEnd type="none" w="med" len="med"/>
              <a:tailEnd type="none" w="med" len="med"/>
            </a:ln>
          </p:spPr>
        </p:cxnSp>
      </p:grpSp>
      <p:grpSp>
        <p:nvGrpSpPr>
          <p:cNvPr id="374" name="Google Shape;374;p32"/>
          <p:cNvGrpSpPr/>
          <p:nvPr/>
        </p:nvGrpSpPr>
        <p:grpSpPr>
          <a:xfrm>
            <a:off x="6679975" y="2287909"/>
            <a:ext cx="60600" cy="362732"/>
            <a:chOff x="6693275" y="1445141"/>
            <a:chExt cx="60600" cy="724305"/>
          </a:xfrm>
        </p:grpSpPr>
        <p:cxnSp>
          <p:nvCxnSpPr>
            <p:cNvPr id="375" name="Google Shape;375;p32"/>
            <p:cNvCxnSpPr/>
            <p:nvPr/>
          </p:nvCxnSpPr>
          <p:spPr>
            <a:xfrm>
              <a:off x="6693275" y="1445141"/>
              <a:ext cx="60600" cy="0"/>
            </a:xfrm>
            <a:prstGeom prst="straightConnector1">
              <a:avLst/>
            </a:prstGeom>
            <a:noFill/>
            <a:ln w="9525" cap="flat" cmpd="sng">
              <a:solidFill>
                <a:srgbClr val="FF0000"/>
              </a:solidFill>
              <a:prstDash val="solid"/>
              <a:round/>
              <a:headEnd type="none" w="med" len="med"/>
              <a:tailEnd type="none" w="med" len="med"/>
            </a:ln>
          </p:spPr>
        </p:cxnSp>
        <p:cxnSp>
          <p:nvCxnSpPr>
            <p:cNvPr id="376" name="Google Shape;376;p32"/>
            <p:cNvCxnSpPr/>
            <p:nvPr/>
          </p:nvCxnSpPr>
          <p:spPr>
            <a:xfrm>
              <a:off x="6693275" y="2169446"/>
              <a:ext cx="60600" cy="0"/>
            </a:xfrm>
            <a:prstGeom prst="straightConnector1">
              <a:avLst/>
            </a:prstGeom>
            <a:noFill/>
            <a:ln w="9525" cap="flat" cmpd="sng">
              <a:solidFill>
                <a:srgbClr val="FF0000"/>
              </a:solidFill>
              <a:prstDash val="solid"/>
              <a:round/>
              <a:headEnd type="none" w="med" len="med"/>
              <a:tailEnd type="none" w="med" len="med"/>
            </a:ln>
          </p:spPr>
        </p:cxnSp>
        <p:cxnSp>
          <p:nvCxnSpPr>
            <p:cNvPr id="377" name="Google Shape;377;p32"/>
            <p:cNvCxnSpPr/>
            <p:nvPr/>
          </p:nvCxnSpPr>
          <p:spPr>
            <a:xfrm>
              <a:off x="6723575" y="1446384"/>
              <a:ext cx="0" cy="721800"/>
            </a:xfrm>
            <a:prstGeom prst="straightConnector1">
              <a:avLst/>
            </a:prstGeom>
            <a:noFill/>
            <a:ln w="9525" cap="flat" cmpd="sng">
              <a:solidFill>
                <a:srgbClr val="FF0000"/>
              </a:solidFill>
              <a:prstDash val="solid"/>
              <a:round/>
              <a:headEnd type="none" w="med" len="med"/>
              <a:tailEnd type="none" w="med" len="med"/>
            </a:ln>
          </p:spPr>
        </p:cxnSp>
      </p:grpSp>
      <p:grpSp>
        <p:nvGrpSpPr>
          <p:cNvPr id="378" name="Google Shape;378;p32"/>
          <p:cNvGrpSpPr/>
          <p:nvPr/>
        </p:nvGrpSpPr>
        <p:grpSpPr>
          <a:xfrm>
            <a:off x="6740575" y="2287789"/>
            <a:ext cx="60600" cy="544170"/>
            <a:chOff x="6693275" y="1445141"/>
            <a:chExt cx="60600" cy="724305"/>
          </a:xfrm>
        </p:grpSpPr>
        <p:cxnSp>
          <p:nvCxnSpPr>
            <p:cNvPr id="379" name="Google Shape;379;p32"/>
            <p:cNvCxnSpPr/>
            <p:nvPr/>
          </p:nvCxnSpPr>
          <p:spPr>
            <a:xfrm>
              <a:off x="6693275" y="1445141"/>
              <a:ext cx="60600" cy="0"/>
            </a:xfrm>
            <a:prstGeom prst="straightConnector1">
              <a:avLst/>
            </a:prstGeom>
            <a:noFill/>
            <a:ln w="9525" cap="flat" cmpd="sng">
              <a:solidFill>
                <a:srgbClr val="FF0000"/>
              </a:solidFill>
              <a:prstDash val="solid"/>
              <a:round/>
              <a:headEnd type="none" w="med" len="med"/>
              <a:tailEnd type="none" w="med" len="med"/>
            </a:ln>
          </p:spPr>
        </p:cxnSp>
        <p:cxnSp>
          <p:nvCxnSpPr>
            <p:cNvPr id="380" name="Google Shape;380;p32"/>
            <p:cNvCxnSpPr/>
            <p:nvPr/>
          </p:nvCxnSpPr>
          <p:spPr>
            <a:xfrm>
              <a:off x="6693275" y="2169446"/>
              <a:ext cx="60600" cy="0"/>
            </a:xfrm>
            <a:prstGeom prst="straightConnector1">
              <a:avLst/>
            </a:prstGeom>
            <a:noFill/>
            <a:ln w="9525" cap="flat" cmpd="sng">
              <a:solidFill>
                <a:srgbClr val="FF0000"/>
              </a:solidFill>
              <a:prstDash val="solid"/>
              <a:round/>
              <a:headEnd type="none" w="med" len="med"/>
              <a:tailEnd type="none" w="med" len="med"/>
            </a:ln>
          </p:spPr>
        </p:cxnSp>
        <p:cxnSp>
          <p:nvCxnSpPr>
            <p:cNvPr id="381" name="Google Shape;381;p32"/>
            <p:cNvCxnSpPr/>
            <p:nvPr/>
          </p:nvCxnSpPr>
          <p:spPr>
            <a:xfrm>
              <a:off x="6723575" y="1446384"/>
              <a:ext cx="0" cy="721800"/>
            </a:xfrm>
            <a:prstGeom prst="straightConnector1">
              <a:avLst/>
            </a:prstGeom>
            <a:noFill/>
            <a:ln w="9525" cap="flat" cmpd="sng">
              <a:solidFill>
                <a:srgbClr val="FF0000"/>
              </a:solidFill>
              <a:prstDash val="solid"/>
              <a:round/>
              <a:headEnd type="none" w="med" len="med"/>
              <a:tailEnd type="none" w="med" len="med"/>
            </a:ln>
          </p:spPr>
        </p:cxnSp>
      </p:grpSp>
      <p:grpSp>
        <p:nvGrpSpPr>
          <p:cNvPr id="382" name="Google Shape;382;p32"/>
          <p:cNvGrpSpPr/>
          <p:nvPr/>
        </p:nvGrpSpPr>
        <p:grpSpPr>
          <a:xfrm>
            <a:off x="7529025" y="3114612"/>
            <a:ext cx="60600" cy="192622"/>
            <a:chOff x="5461975" y="1445150"/>
            <a:chExt cx="60600" cy="126525"/>
          </a:xfrm>
        </p:grpSpPr>
        <p:cxnSp>
          <p:nvCxnSpPr>
            <p:cNvPr id="383" name="Google Shape;383;p32"/>
            <p:cNvCxnSpPr/>
            <p:nvPr/>
          </p:nvCxnSpPr>
          <p:spPr>
            <a:xfrm>
              <a:off x="5461975" y="1445150"/>
              <a:ext cx="60600" cy="0"/>
            </a:xfrm>
            <a:prstGeom prst="straightConnector1">
              <a:avLst/>
            </a:prstGeom>
            <a:noFill/>
            <a:ln w="9525" cap="flat" cmpd="sng">
              <a:solidFill>
                <a:srgbClr val="FF0000"/>
              </a:solidFill>
              <a:prstDash val="solid"/>
              <a:round/>
              <a:headEnd type="none" w="med" len="med"/>
              <a:tailEnd type="none" w="med" len="med"/>
            </a:ln>
          </p:spPr>
        </p:cxnSp>
        <p:cxnSp>
          <p:nvCxnSpPr>
            <p:cNvPr id="384" name="Google Shape;384;p32"/>
            <p:cNvCxnSpPr/>
            <p:nvPr/>
          </p:nvCxnSpPr>
          <p:spPr>
            <a:xfrm>
              <a:off x="5461975" y="1569475"/>
              <a:ext cx="60600" cy="0"/>
            </a:xfrm>
            <a:prstGeom prst="straightConnector1">
              <a:avLst/>
            </a:prstGeom>
            <a:noFill/>
            <a:ln w="9525" cap="flat" cmpd="sng">
              <a:solidFill>
                <a:srgbClr val="FF0000"/>
              </a:solidFill>
              <a:prstDash val="solid"/>
              <a:round/>
              <a:headEnd type="none" w="med" len="med"/>
              <a:tailEnd type="none" w="med" len="med"/>
            </a:ln>
          </p:spPr>
        </p:cxnSp>
        <p:cxnSp>
          <p:nvCxnSpPr>
            <p:cNvPr id="385" name="Google Shape;385;p32"/>
            <p:cNvCxnSpPr/>
            <p:nvPr/>
          </p:nvCxnSpPr>
          <p:spPr>
            <a:xfrm>
              <a:off x="5491250" y="1447775"/>
              <a:ext cx="0" cy="123900"/>
            </a:xfrm>
            <a:prstGeom prst="straightConnector1">
              <a:avLst/>
            </a:prstGeom>
            <a:noFill/>
            <a:ln w="9525" cap="flat" cmpd="sng">
              <a:solidFill>
                <a:srgbClr val="FF0000"/>
              </a:solidFill>
              <a:prstDash val="solid"/>
              <a:round/>
              <a:headEnd type="none" w="med" len="med"/>
              <a:tailEnd type="none" w="med" len="med"/>
            </a:ln>
          </p:spPr>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3"/>
          <p:cNvSpPr txBox="1">
            <a:spLocks noGrp="1"/>
          </p:cNvSpPr>
          <p:nvPr>
            <p:ph type="ctrTitle"/>
          </p:nvPr>
        </p:nvSpPr>
        <p:spPr>
          <a:xfrm>
            <a:off x="4298850" y="2254875"/>
            <a:ext cx="62721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500"/>
              <a:t>Thank you!</a:t>
            </a:r>
            <a:endParaRPr sz="45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499075" y="619950"/>
            <a:ext cx="40308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a:t>
            </a:r>
            <a:endParaRPr/>
          </a:p>
        </p:txBody>
      </p:sp>
      <p:sp>
        <p:nvSpPr>
          <p:cNvPr id="235" name="Google Shape;235;p18"/>
          <p:cNvSpPr txBox="1"/>
          <p:nvPr/>
        </p:nvSpPr>
        <p:spPr>
          <a:xfrm>
            <a:off x="260580" y="1736175"/>
            <a:ext cx="4087800" cy="3255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CACACA"/>
              </a:buClr>
              <a:buSzPts val="1800"/>
              <a:buFont typeface="Montserrat"/>
              <a:buChar char="●"/>
            </a:pPr>
            <a:r>
              <a:rPr lang="en-GB" sz="1800">
                <a:solidFill>
                  <a:srgbClr val="CACACA"/>
                </a:solidFill>
                <a:latin typeface="Montserrat"/>
                <a:ea typeface="Montserrat"/>
                <a:cs typeface="Montserrat"/>
                <a:sym typeface="Montserrat"/>
              </a:rPr>
              <a:t>Introduction </a:t>
            </a:r>
            <a:endParaRPr sz="1800">
              <a:solidFill>
                <a:srgbClr val="CACACA"/>
              </a:solidFill>
              <a:latin typeface="Average"/>
              <a:ea typeface="Average"/>
              <a:cs typeface="Average"/>
              <a:sym typeface="Average"/>
            </a:endParaRPr>
          </a:p>
        </p:txBody>
      </p:sp>
      <p:sp>
        <p:nvSpPr>
          <p:cNvPr id="236" name="Google Shape;236;p18"/>
          <p:cNvSpPr txBox="1"/>
          <p:nvPr/>
        </p:nvSpPr>
        <p:spPr>
          <a:xfrm>
            <a:off x="260573" y="2107425"/>
            <a:ext cx="5773800" cy="3255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CACACA"/>
              </a:buClr>
              <a:buSzPts val="1800"/>
              <a:buFont typeface="Montserrat"/>
              <a:buChar char="●"/>
            </a:pPr>
            <a:r>
              <a:rPr lang="en-GB" sz="1800">
                <a:solidFill>
                  <a:srgbClr val="CACACA"/>
                </a:solidFill>
                <a:latin typeface="Montserrat"/>
                <a:ea typeface="Montserrat"/>
                <a:cs typeface="Montserrat"/>
                <a:sym typeface="Montserrat"/>
              </a:rPr>
              <a:t>Data Analysis and Preprocessing</a:t>
            </a:r>
            <a:endParaRPr sz="1800">
              <a:solidFill>
                <a:srgbClr val="CACACA"/>
              </a:solidFill>
              <a:latin typeface="Montserrat"/>
              <a:ea typeface="Montserrat"/>
              <a:cs typeface="Montserrat"/>
              <a:sym typeface="Montserrat"/>
            </a:endParaRPr>
          </a:p>
        </p:txBody>
      </p:sp>
      <p:sp>
        <p:nvSpPr>
          <p:cNvPr id="237" name="Google Shape;237;p18"/>
          <p:cNvSpPr txBox="1"/>
          <p:nvPr/>
        </p:nvSpPr>
        <p:spPr>
          <a:xfrm>
            <a:off x="260575" y="2478675"/>
            <a:ext cx="4345200" cy="3255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CACACA"/>
              </a:buClr>
              <a:buSzPts val="1800"/>
              <a:buFont typeface="Montserrat"/>
              <a:buChar char="●"/>
            </a:pPr>
            <a:r>
              <a:rPr lang="en-GB" sz="1800">
                <a:solidFill>
                  <a:srgbClr val="CACACA"/>
                </a:solidFill>
                <a:latin typeface="Montserrat"/>
                <a:ea typeface="Montserrat"/>
                <a:cs typeface="Montserrat"/>
                <a:sym typeface="Montserrat"/>
              </a:rPr>
              <a:t>Proposed Approach and Results </a:t>
            </a:r>
            <a:endParaRPr sz="1800">
              <a:solidFill>
                <a:srgbClr val="CACACA"/>
              </a:solidFill>
              <a:latin typeface="Montserrat"/>
              <a:ea typeface="Montserrat"/>
              <a:cs typeface="Montserrat"/>
              <a:sym typeface="Montserrat"/>
            </a:endParaRPr>
          </a:p>
        </p:txBody>
      </p:sp>
      <p:sp>
        <p:nvSpPr>
          <p:cNvPr id="238" name="Google Shape;238;p18"/>
          <p:cNvSpPr txBox="1"/>
          <p:nvPr/>
        </p:nvSpPr>
        <p:spPr>
          <a:xfrm>
            <a:off x="260578" y="2849925"/>
            <a:ext cx="4689600" cy="3255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CACACA"/>
              </a:buClr>
              <a:buSzPts val="1800"/>
              <a:buFont typeface="Montserrat"/>
              <a:buChar char="●"/>
            </a:pPr>
            <a:r>
              <a:rPr lang="en-GB" sz="1800">
                <a:solidFill>
                  <a:srgbClr val="CACACA"/>
                </a:solidFill>
                <a:latin typeface="Montserrat"/>
                <a:ea typeface="Montserrat"/>
                <a:cs typeface="Montserrat"/>
                <a:sym typeface="Montserrat"/>
              </a:rPr>
              <a:t>Challenges and limitations</a:t>
            </a:r>
            <a:endParaRPr sz="1800">
              <a:solidFill>
                <a:srgbClr val="CACACA"/>
              </a:solidFill>
              <a:latin typeface="Average"/>
              <a:ea typeface="Average"/>
              <a:cs typeface="Average"/>
              <a:sym typeface="Average"/>
            </a:endParaRPr>
          </a:p>
        </p:txBody>
      </p:sp>
      <p:sp>
        <p:nvSpPr>
          <p:cNvPr id="239" name="Google Shape;239;p18"/>
          <p:cNvSpPr txBox="1"/>
          <p:nvPr/>
        </p:nvSpPr>
        <p:spPr>
          <a:xfrm>
            <a:off x="260576" y="3221175"/>
            <a:ext cx="4087800" cy="3255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CACACA"/>
              </a:buClr>
              <a:buSzPts val="1800"/>
              <a:buFont typeface="Montserrat"/>
              <a:buChar char="●"/>
            </a:pPr>
            <a:r>
              <a:rPr lang="en-GB" sz="1800">
                <a:solidFill>
                  <a:srgbClr val="CACACA"/>
                </a:solidFill>
                <a:latin typeface="Montserrat"/>
                <a:ea typeface="Montserrat"/>
                <a:cs typeface="Montserrat"/>
                <a:sym typeface="Montserrat"/>
              </a:rPr>
              <a:t>Future Work</a:t>
            </a:r>
            <a:endParaRPr sz="18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3" name="Text Placeholder 2">
            <a:extLst>
              <a:ext uri="{FF2B5EF4-FFF2-40B4-BE49-F238E27FC236}">
                <a16:creationId xmlns:a16="http://schemas.microsoft.com/office/drawing/2014/main" id="{8D8B7F04-9394-6F47-7216-EB56059689E1}"/>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ABA7F533-4F43-DDCC-BEFC-D29AAD3E7730}"/>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62C139FF-4232-C339-38B5-89BB623A9CEF}"/>
              </a:ext>
            </a:extLst>
          </p:cNvPr>
          <p:cNvSpPr>
            <a:spLocks noGrp="1"/>
          </p:cNvSpPr>
          <p:nvPr>
            <p:ph type="body" idx="1"/>
          </p:nvPr>
        </p:nvSpPr>
        <p:spPr/>
        <p:txBody>
          <a:bodyPr/>
          <a:lstStyle/>
          <a:p>
            <a:endParaRPr lang="en-US"/>
          </a:p>
        </p:txBody>
      </p:sp>
      <p:sp>
        <p:nvSpPr>
          <p:cNvPr id="9" name="Title 8">
            <a:extLst>
              <a:ext uri="{FF2B5EF4-FFF2-40B4-BE49-F238E27FC236}">
                <a16:creationId xmlns:a16="http://schemas.microsoft.com/office/drawing/2014/main" id="{21A01E9B-76F9-FB0B-1D6B-0266D78FA1BE}"/>
              </a:ext>
            </a:extLst>
          </p:cNvPr>
          <p:cNvSpPr>
            <a:spLocks noGrp="1"/>
          </p:cNvSpPr>
          <p:nvPr>
            <p:ph type="title"/>
          </p:nvPr>
        </p:nvSpPr>
        <p:spPr/>
        <p:txBody>
          <a:bodyPr/>
          <a:lstStyle/>
          <a:p>
            <a:endParaRPr lang="en-US"/>
          </a:p>
        </p:txBody>
      </p:sp>
      <p:pic>
        <p:nvPicPr>
          <p:cNvPr id="11" name="Picture 10">
            <a:extLst>
              <a:ext uri="{FF2B5EF4-FFF2-40B4-BE49-F238E27FC236}">
                <a16:creationId xmlns:a16="http://schemas.microsoft.com/office/drawing/2014/main" id="{C5F47C35-F01C-4905-07E7-6F48F7408F2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42021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9"/>
          <p:cNvSpPr txBox="1">
            <a:spLocks noGrp="1"/>
          </p:cNvSpPr>
          <p:nvPr>
            <p:ph type="title"/>
          </p:nvPr>
        </p:nvSpPr>
        <p:spPr>
          <a:xfrm>
            <a:off x="1052549" y="368525"/>
            <a:ext cx="2567879"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Introduction-2</a:t>
            </a:r>
            <a:endParaRPr dirty="0"/>
          </a:p>
        </p:txBody>
      </p:sp>
      <p:sp>
        <p:nvSpPr>
          <p:cNvPr id="245" name="Google Shape;245;p19"/>
          <p:cNvSpPr txBox="1">
            <a:spLocks noGrp="1"/>
          </p:cNvSpPr>
          <p:nvPr>
            <p:ph type="body" idx="1"/>
          </p:nvPr>
        </p:nvSpPr>
        <p:spPr>
          <a:xfrm>
            <a:off x="4877775" y="258700"/>
            <a:ext cx="1837500" cy="39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Multilayer-Perceptron </a:t>
            </a:r>
            <a:endParaRPr/>
          </a:p>
          <a:p>
            <a:pPr marL="0" lvl="0" indent="0" algn="l" rtl="0">
              <a:spcBef>
                <a:spcPts val="1600"/>
              </a:spcBef>
              <a:spcAft>
                <a:spcPts val="1600"/>
              </a:spcAft>
              <a:buNone/>
            </a:pPr>
            <a:endParaRPr/>
          </a:p>
        </p:txBody>
      </p:sp>
      <p:grpSp>
        <p:nvGrpSpPr>
          <p:cNvPr id="246" name="Google Shape;246;p19"/>
          <p:cNvGrpSpPr/>
          <p:nvPr/>
        </p:nvGrpSpPr>
        <p:grpSpPr>
          <a:xfrm>
            <a:off x="3672612" y="649300"/>
            <a:ext cx="5353767" cy="4063976"/>
            <a:chOff x="2739850" y="948450"/>
            <a:chExt cx="5168726" cy="4063976"/>
          </a:xfrm>
        </p:grpSpPr>
        <p:pic>
          <p:nvPicPr>
            <p:cNvPr id="247" name="Google Shape;247;p19"/>
            <p:cNvPicPr preferRelativeResize="0"/>
            <p:nvPr/>
          </p:nvPicPr>
          <p:blipFill rotWithShape="1">
            <a:blip r:embed="rId3">
              <a:alphaModFix/>
            </a:blip>
            <a:srcRect l="7253" t="37000" r="57085" b="1751"/>
            <a:stretch/>
          </p:blipFill>
          <p:spPr>
            <a:xfrm>
              <a:off x="2739850" y="948450"/>
              <a:ext cx="5168726" cy="4063976"/>
            </a:xfrm>
            <a:prstGeom prst="rect">
              <a:avLst/>
            </a:prstGeom>
            <a:noFill/>
            <a:ln w="9525" cap="flat" cmpd="sng">
              <a:solidFill>
                <a:srgbClr val="F7F7F7"/>
              </a:solidFill>
              <a:prstDash val="solid"/>
              <a:round/>
              <a:headEnd type="none" w="sm" len="sm"/>
              <a:tailEnd type="none" w="sm" len="sm"/>
            </a:ln>
          </p:spPr>
        </p:pic>
        <p:sp>
          <p:nvSpPr>
            <p:cNvPr id="248" name="Google Shape;248;p19"/>
            <p:cNvSpPr txBox="1"/>
            <p:nvPr/>
          </p:nvSpPr>
          <p:spPr>
            <a:xfrm>
              <a:off x="2739850" y="2756650"/>
              <a:ext cx="1176600" cy="773100"/>
            </a:xfrm>
            <a:prstGeom prst="rect">
              <a:avLst/>
            </a:prstGeom>
            <a:solidFill>
              <a:srgbClr val="F7F7F7"/>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lt1"/>
                </a:solidFill>
                <a:highlight>
                  <a:schemeClr val="lt1"/>
                </a:highlight>
                <a:latin typeface="Lato"/>
                <a:ea typeface="Lato"/>
                <a:cs typeface="Lato"/>
                <a:sym typeface="Lato"/>
              </a:endParaRPr>
            </a:p>
          </p:txBody>
        </p:sp>
        <p:sp>
          <p:nvSpPr>
            <p:cNvPr id="249" name="Google Shape;249;p19"/>
            <p:cNvSpPr txBox="1"/>
            <p:nvPr/>
          </p:nvSpPr>
          <p:spPr>
            <a:xfrm>
              <a:off x="2739850" y="1413050"/>
              <a:ext cx="1176600" cy="773100"/>
            </a:xfrm>
            <a:prstGeom prst="rect">
              <a:avLst/>
            </a:prstGeom>
            <a:solidFill>
              <a:srgbClr val="F7F7F7"/>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lt1"/>
                </a:solidFill>
                <a:highlight>
                  <a:schemeClr val="lt1"/>
                </a:highlight>
                <a:latin typeface="Lato"/>
                <a:ea typeface="Lato"/>
                <a:cs typeface="Lato"/>
                <a:sym typeface="Lato"/>
              </a:endParaRPr>
            </a:p>
          </p:txBody>
        </p:sp>
      </p:grpSp>
      <p:sp>
        <p:nvSpPr>
          <p:cNvPr id="250" name="Google Shape;250;p19"/>
          <p:cNvSpPr txBox="1"/>
          <p:nvPr/>
        </p:nvSpPr>
        <p:spPr>
          <a:xfrm>
            <a:off x="8421400" y="1218650"/>
            <a:ext cx="4959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dk1"/>
                </a:solidFill>
                <a:latin typeface="Lato"/>
                <a:ea typeface="Lato"/>
                <a:cs typeface="Lato"/>
                <a:sym typeface="Lato"/>
              </a:rPr>
              <a:t>Ids</a:t>
            </a:r>
            <a:endParaRPr sz="1300">
              <a:solidFill>
                <a:schemeClr val="dk1"/>
              </a:solidFill>
              <a:latin typeface="Lato"/>
              <a:ea typeface="Lato"/>
              <a:cs typeface="Lato"/>
              <a:sym typeface="Lato"/>
            </a:endParaRPr>
          </a:p>
        </p:txBody>
      </p:sp>
      <p:sp>
        <p:nvSpPr>
          <p:cNvPr id="251" name="Google Shape;251;p19"/>
          <p:cNvSpPr txBox="1"/>
          <p:nvPr/>
        </p:nvSpPr>
        <p:spPr>
          <a:xfrm>
            <a:off x="3554975" y="4713275"/>
            <a:ext cx="5471400" cy="2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i="1">
                <a:solidFill>
                  <a:schemeClr val="lt1"/>
                </a:solidFill>
                <a:latin typeface="Calibri"/>
                <a:ea typeface="Calibri"/>
                <a:cs typeface="Calibri"/>
                <a:sym typeface="Calibri"/>
              </a:rPr>
              <a:t>*Simulation for a multi-hidden layer, 3-hidden layers, 3 inputs, and 1 output  </a:t>
            </a:r>
            <a:endParaRPr sz="1200" i="1">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Normalization: </a:t>
            </a:r>
            <a:r>
              <a:rPr lang="en-GB" sz="2500">
                <a:latin typeface="Arial"/>
                <a:ea typeface="Arial"/>
                <a:cs typeface="Arial"/>
                <a:sym typeface="Arial"/>
              </a:rPr>
              <a:t>Quantile Transformation</a:t>
            </a:r>
            <a:r>
              <a:rPr lang="en-GB"/>
              <a:t> </a:t>
            </a:r>
            <a:endParaRPr/>
          </a:p>
        </p:txBody>
      </p:sp>
      <p:sp>
        <p:nvSpPr>
          <p:cNvPr id="257" name="Google Shape;257;p20"/>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8" name="Google Shape;258;p20"/>
          <p:cNvSpPr txBox="1">
            <a:spLocks noGrp="1"/>
          </p:cNvSpPr>
          <p:nvPr>
            <p:ph type="body" idx="1"/>
          </p:nvPr>
        </p:nvSpPr>
        <p:spPr>
          <a:xfrm>
            <a:off x="2030400" y="3428975"/>
            <a:ext cx="6306000" cy="8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Specifies that the transformed data should have a normal (Gaussian) distribution.  </a:t>
            </a:r>
            <a:br>
              <a:rPr lang="en-GB">
                <a:solidFill>
                  <a:srgbClr val="FFFFFF"/>
                </a:solidFill>
              </a:rPr>
            </a:br>
            <a:r>
              <a:rPr lang="en-GB">
                <a:solidFill>
                  <a:srgbClr val="FFFFFF"/>
                </a:solidFill>
              </a:rPr>
              <a:t>The mapping of quantiles results in transformed values that follow the specified distribution, a normal distribution.</a:t>
            </a:r>
            <a:endParaRPr>
              <a:solidFill>
                <a:srgbClr val="FFFFFF"/>
              </a:solidFill>
            </a:endParaRPr>
          </a:p>
          <a:p>
            <a:pPr marL="0" lvl="0" indent="0" algn="l" rtl="0">
              <a:spcBef>
                <a:spcPts val="1600"/>
              </a:spcBef>
              <a:spcAft>
                <a:spcPts val="1600"/>
              </a:spcAft>
              <a:buNone/>
            </a:pPr>
            <a:endParaRPr>
              <a:solidFill>
                <a:srgbClr val="FFFFFF"/>
              </a:solidFill>
            </a:endParaRPr>
          </a:p>
        </p:txBody>
      </p:sp>
      <p:sp>
        <p:nvSpPr>
          <p:cNvPr id="259" name="Google Shape;259;p2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60" name="Google Shape;260;p20"/>
          <p:cNvSpPr txBox="1">
            <a:spLocks noGrp="1"/>
          </p:cNvSpPr>
          <p:nvPr>
            <p:ph type="body" idx="1"/>
          </p:nvPr>
        </p:nvSpPr>
        <p:spPr>
          <a:xfrm>
            <a:off x="2030400" y="1743638"/>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Ranks the values in the original dataset of P-FET. Each value is assigned a rank based on its position in the sorted order of the dataset.</a:t>
            </a:r>
            <a:endParaRPr>
              <a:solidFill>
                <a:srgbClr val="FFFFFF"/>
              </a:solidFill>
            </a:endParaRPr>
          </a:p>
        </p:txBody>
      </p:sp>
      <p:sp>
        <p:nvSpPr>
          <p:cNvPr id="261" name="Google Shape;261;p20"/>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2" name="Google Shape;262;p20"/>
          <p:cNvSpPr txBox="1">
            <a:spLocks noGrp="1"/>
          </p:cNvSpPr>
          <p:nvPr>
            <p:ph type="body" idx="1"/>
          </p:nvPr>
        </p:nvSpPr>
        <p:spPr>
          <a:xfrm>
            <a:off x="2030400" y="25060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The quantiles are computed for each data point based on its rank. Quantiles represent the proportion of data below a certain value</a:t>
            </a:r>
            <a:endParaRPr>
              <a:solidFill>
                <a:srgbClr val="FFFFFF"/>
              </a:solidFill>
            </a:endParaRPr>
          </a:p>
        </p:txBody>
      </p:sp>
      <p:sp>
        <p:nvSpPr>
          <p:cNvPr id="263" name="Google Shape;263;p20"/>
          <p:cNvSpPr txBox="1"/>
          <p:nvPr/>
        </p:nvSpPr>
        <p:spPr>
          <a:xfrm>
            <a:off x="1297500" y="1068225"/>
            <a:ext cx="5093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a:solidFill>
                  <a:srgbClr val="0000FF"/>
                </a:solidFill>
                <a:latin typeface="Times New Roman"/>
                <a:ea typeface="Times New Roman"/>
                <a:cs typeface="Times New Roman"/>
                <a:sym typeface="Times New Roman"/>
              </a:rPr>
              <a:t>Methodology: </a:t>
            </a:r>
            <a:endParaRPr>
              <a:solidFill>
                <a:srgbClr val="0000FF"/>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1"/>
          <p:cNvSpPr txBox="1"/>
          <p:nvPr/>
        </p:nvSpPr>
        <p:spPr>
          <a:xfrm>
            <a:off x="765475" y="109275"/>
            <a:ext cx="8152200" cy="569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2500">
                <a:solidFill>
                  <a:schemeClr val="lt1"/>
                </a:solidFill>
              </a:rPr>
              <a:t>Quantile Transformation V</a:t>
            </a:r>
            <a:r>
              <a:rPr lang="en-GB" sz="2500">
                <a:solidFill>
                  <a:schemeClr val="dk1"/>
                </a:solidFill>
              </a:rPr>
              <a:t>S Conventional Scaling </a:t>
            </a:r>
            <a:endParaRPr sz="300">
              <a:solidFill>
                <a:schemeClr val="dk1"/>
              </a:solidFill>
              <a:latin typeface="Lato"/>
              <a:ea typeface="Lato"/>
              <a:cs typeface="Lato"/>
              <a:sym typeface="Lato"/>
            </a:endParaRPr>
          </a:p>
        </p:txBody>
      </p:sp>
      <p:sp>
        <p:nvSpPr>
          <p:cNvPr id="269" name="Google Shape;269;p21"/>
          <p:cNvSpPr txBox="1"/>
          <p:nvPr/>
        </p:nvSpPr>
        <p:spPr>
          <a:xfrm>
            <a:off x="1110000" y="1121050"/>
            <a:ext cx="3000000" cy="49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000" b="1" i="1">
                <a:solidFill>
                  <a:schemeClr val="lt1"/>
                </a:solidFill>
                <a:latin typeface="Times New Roman"/>
                <a:ea typeface="Times New Roman"/>
                <a:cs typeface="Times New Roman"/>
                <a:sym typeface="Times New Roman"/>
              </a:rPr>
              <a:t>Quantile transformer </a:t>
            </a:r>
            <a:endParaRPr sz="2000" b="1" i="1">
              <a:solidFill>
                <a:schemeClr val="lt1"/>
              </a:solidFill>
              <a:latin typeface="Times New Roman"/>
              <a:ea typeface="Times New Roman"/>
              <a:cs typeface="Times New Roman"/>
              <a:sym typeface="Times New Roman"/>
            </a:endParaRPr>
          </a:p>
        </p:txBody>
      </p:sp>
      <p:sp>
        <p:nvSpPr>
          <p:cNvPr id="270" name="Google Shape;270;p21"/>
          <p:cNvSpPr txBox="1"/>
          <p:nvPr/>
        </p:nvSpPr>
        <p:spPr>
          <a:xfrm>
            <a:off x="0" y="1714500"/>
            <a:ext cx="46224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rgbClr val="FFFFFF"/>
                </a:solidFill>
                <a:latin typeface="Calibri"/>
                <a:ea typeface="Calibri"/>
                <a:cs typeface="Calibri"/>
                <a:sym typeface="Calibri"/>
              </a:rPr>
              <a:t>Potential Benefits:</a:t>
            </a:r>
            <a:endParaRPr sz="1200" b="1">
              <a:solidFill>
                <a:srgbClr val="FFFFFF"/>
              </a:solidFill>
              <a:latin typeface="Calibri"/>
              <a:ea typeface="Calibri"/>
              <a:cs typeface="Calibri"/>
              <a:sym typeface="Calibri"/>
            </a:endParaRPr>
          </a:p>
          <a:p>
            <a:pPr marL="0" lvl="0" indent="0" algn="l" rtl="0">
              <a:spcBef>
                <a:spcPts val="0"/>
              </a:spcBef>
              <a:spcAft>
                <a:spcPts val="0"/>
              </a:spcAft>
              <a:buNone/>
            </a:pPr>
            <a:endParaRPr sz="1200">
              <a:solidFill>
                <a:srgbClr val="FFFFFF"/>
              </a:solidFill>
              <a:latin typeface="Calibri"/>
              <a:ea typeface="Calibri"/>
              <a:cs typeface="Calibri"/>
              <a:sym typeface="Calibri"/>
            </a:endParaRPr>
          </a:p>
          <a:p>
            <a:pPr marL="0" lvl="0" indent="0" algn="l" rtl="0">
              <a:spcBef>
                <a:spcPts val="0"/>
              </a:spcBef>
              <a:spcAft>
                <a:spcPts val="0"/>
              </a:spcAft>
              <a:buNone/>
            </a:pPr>
            <a:r>
              <a:rPr lang="en-GB" sz="1200">
                <a:solidFill>
                  <a:srgbClr val="FFFFFF"/>
                </a:solidFill>
                <a:latin typeface="Calibri"/>
                <a:ea typeface="Calibri"/>
                <a:cs typeface="Calibri"/>
                <a:sym typeface="Calibri"/>
              </a:rPr>
              <a:t>Quantile Transformation is a non-parametric method that does not assume a specific distribution.</a:t>
            </a:r>
            <a:endParaRPr sz="1200">
              <a:solidFill>
                <a:srgbClr val="FFFFFF"/>
              </a:solidFill>
              <a:latin typeface="Calibri"/>
              <a:ea typeface="Calibri"/>
              <a:cs typeface="Calibri"/>
              <a:sym typeface="Calibri"/>
            </a:endParaRPr>
          </a:p>
          <a:p>
            <a:pPr marL="0" lvl="0" indent="0" algn="l" rtl="0">
              <a:spcBef>
                <a:spcPts val="0"/>
              </a:spcBef>
              <a:spcAft>
                <a:spcPts val="0"/>
              </a:spcAft>
              <a:buNone/>
            </a:pPr>
            <a:endParaRPr sz="1200">
              <a:solidFill>
                <a:srgbClr val="FFFFFF"/>
              </a:solidFill>
              <a:latin typeface="Calibri"/>
              <a:ea typeface="Calibri"/>
              <a:cs typeface="Calibri"/>
              <a:sym typeface="Calibri"/>
            </a:endParaRPr>
          </a:p>
          <a:p>
            <a:pPr marL="0" lvl="0" indent="0" algn="l" rtl="0">
              <a:spcBef>
                <a:spcPts val="0"/>
              </a:spcBef>
              <a:spcAft>
                <a:spcPts val="0"/>
              </a:spcAft>
              <a:buNone/>
            </a:pPr>
            <a:r>
              <a:rPr lang="en-GB" sz="1200">
                <a:solidFill>
                  <a:srgbClr val="008FFF"/>
                </a:solidFill>
                <a:latin typeface="Calibri"/>
                <a:ea typeface="Calibri"/>
                <a:cs typeface="Calibri"/>
                <a:sym typeface="Calibri"/>
              </a:rPr>
              <a:t>Normalization of Skewed Distributions: </a:t>
            </a:r>
            <a:br>
              <a:rPr lang="en-GB" sz="1200">
                <a:solidFill>
                  <a:srgbClr val="008FFF"/>
                </a:solidFill>
                <a:latin typeface="Calibri"/>
                <a:ea typeface="Calibri"/>
                <a:cs typeface="Calibri"/>
                <a:sym typeface="Calibri"/>
              </a:rPr>
            </a:br>
            <a:r>
              <a:rPr lang="en-GB" sz="1200">
                <a:solidFill>
                  <a:srgbClr val="FFFFFF"/>
                </a:solidFill>
                <a:latin typeface="Calibri"/>
                <a:ea typeface="Calibri"/>
                <a:cs typeface="Calibri"/>
                <a:sym typeface="Calibri"/>
              </a:rPr>
              <a:t>I</a:t>
            </a:r>
            <a:r>
              <a:rPr lang="en-GB" sz="1200">
                <a:solidFill>
                  <a:schemeClr val="lt1"/>
                </a:solidFill>
                <a:latin typeface="Calibri"/>
                <a:ea typeface="Calibri"/>
                <a:cs typeface="Calibri"/>
                <a:sym typeface="Calibri"/>
              </a:rPr>
              <a:t>f data has a skewed distribution, Quantile Transformer can help normalize it, which might be beneficial for the ANNs.</a:t>
            </a:r>
            <a:endParaRPr sz="1200">
              <a:solidFill>
                <a:schemeClr val="lt1"/>
              </a:solidFill>
              <a:latin typeface="Calibri"/>
              <a:ea typeface="Calibri"/>
              <a:cs typeface="Calibri"/>
              <a:sym typeface="Calibri"/>
            </a:endParaRPr>
          </a:p>
          <a:p>
            <a:pPr marL="0" lvl="0" indent="0" algn="l" rtl="0">
              <a:spcBef>
                <a:spcPts val="0"/>
              </a:spcBef>
              <a:spcAft>
                <a:spcPts val="0"/>
              </a:spcAft>
              <a:buNone/>
            </a:pPr>
            <a:endParaRPr sz="1200">
              <a:solidFill>
                <a:srgbClr val="008FFF"/>
              </a:solidFill>
              <a:latin typeface="Calibri"/>
              <a:ea typeface="Calibri"/>
              <a:cs typeface="Calibri"/>
              <a:sym typeface="Calibri"/>
            </a:endParaRPr>
          </a:p>
          <a:p>
            <a:pPr marL="0" lvl="0" indent="0" algn="l" rtl="0">
              <a:spcBef>
                <a:spcPts val="0"/>
              </a:spcBef>
              <a:spcAft>
                <a:spcPts val="0"/>
              </a:spcAft>
              <a:buNone/>
            </a:pPr>
            <a:r>
              <a:rPr lang="en-GB" sz="1200">
                <a:solidFill>
                  <a:srgbClr val="008FFF"/>
                </a:solidFill>
                <a:latin typeface="Calibri"/>
                <a:ea typeface="Calibri"/>
                <a:cs typeface="Calibri"/>
                <a:sym typeface="Calibri"/>
              </a:rPr>
              <a:t>Robustness to Outliers: </a:t>
            </a:r>
            <a:endParaRPr sz="1200">
              <a:solidFill>
                <a:srgbClr val="008FFF"/>
              </a:solidFill>
              <a:latin typeface="Calibri"/>
              <a:ea typeface="Calibri"/>
              <a:cs typeface="Calibri"/>
              <a:sym typeface="Calibri"/>
            </a:endParaRPr>
          </a:p>
          <a:p>
            <a:pPr marL="0" lvl="0" indent="0" algn="l" rtl="0">
              <a:spcBef>
                <a:spcPts val="0"/>
              </a:spcBef>
              <a:spcAft>
                <a:spcPts val="0"/>
              </a:spcAft>
              <a:buNone/>
            </a:pPr>
            <a:r>
              <a:rPr lang="en-GB" sz="1200">
                <a:solidFill>
                  <a:srgbClr val="FFFFFF"/>
                </a:solidFill>
                <a:latin typeface="Calibri"/>
                <a:ea typeface="Calibri"/>
                <a:cs typeface="Calibri"/>
                <a:sym typeface="Calibri"/>
              </a:rPr>
              <a:t>Quantile-based transformations are less sensitive to outliers compared to other scaling techniques.</a:t>
            </a:r>
            <a:endParaRPr sz="1200">
              <a:solidFill>
                <a:srgbClr val="FFFFFF"/>
              </a:solidFill>
              <a:latin typeface="Calibri"/>
              <a:ea typeface="Calibri"/>
              <a:cs typeface="Calibri"/>
              <a:sym typeface="Calibri"/>
            </a:endParaRPr>
          </a:p>
          <a:p>
            <a:pPr marL="0" lvl="0" indent="0" algn="l" rtl="0">
              <a:spcBef>
                <a:spcPts val="0"/>
              </a:spcBef>
              <a:spcAft>
                <a:spcPts val="0"/>
              </a:spcAft>
              <a:buNone/>
            </a:pPr>
            <a:endParaRPr sz="1200">
              <a:solidFill>
                <a:srgbClr val="FFFFFF"/>
              </a:solidFill>
              <a:latin typeface="Calibri"/>
              <a:ea typeface="Calibri"/>
              <a:cs typeface="Calibri"/>
              <a:sym typeface="Calibri"/>
            </a:endParaRPr>
          </a:p>
          <a:p>
            <a:pPr marL="0" lvl="0" indent="0" algn="l" rtl="0">
              <a:spcBef>
                <a:spcPts val="0"/>
              </a:spcBef>
              <a:spcAft>
                <a:spcPts val="0"/>
              </a:spcAft>
              <a:buNone/>
            </a:pPr>
            <a:r>
              <a:rPr lang="en-GB" sz="1200">
                <a:solidFill>
                  <a:srgbClr val="008FFF"/>
                </a:solidFill>
                <a:latin typeface="Calibri"/>
                <a:ea typeface="Calibri"/>
                <a:cs typeface="Calibri"/>
                <a:sym typeface="Calibri"/>
              </a:rPr>
              <a:t>Improved Model Performance: </a:t>
            </a:r>
            <a:endParaRPr sz="1200">
              <a:solidFill>
                <a:srgbClr val="008FFF"/>
              </a:solidFill>
              <a:latin typeface="Calibri"/>
              <a:ea typeface="Calibri"/>
              <a:cs typeface="Calibri"/>
              <a:sym typeface="Calibri"/>
            </a:endParaRPr>
          </a:p>
          <a:p>
            <a:pPr marL="0" lvl="0" indent="0" algn="l" rtl="0">
              <a:spcBef>
                <a:spcPts val="0"/>
              </a:spcBef>
              <a:spcAft>
                <a:spcPts val="0"/>
              </a:spcAft>
              <a:buNone/>
            </a:pPr>
            <a:r>
              <a:rPr lang="en-GB" sz="1200">
                <a:solidFill>
                  <a:srgbClr val="FFFFFF"/>
                </a:solidFill>
                <a:latin typeface="Calibri"/>
                <a:ea typeface="Calibri"/>
                <a:cs typeface="Calibri"/>
                <a:sym typeface="Calibri"/>
              </a:rPr>
              <a:t>Normalizing the data can contribute to better convergence during training.</a:t>
            </a:r>
            <a:endParaRPr sz="1200">
              <a:solidFill>
                <a:srgbClr val="FFFFFF"/>
              </a:solidFill>
              <a:latin typeface="Calibri"/>
              <a:ea typeface="Calibri"/>
              <a:cs typeface="Calibri"/>
              <a:sym typeface="Calibri"/>
            </a:endParaRPr>
          </a:p>
        </p:txBody>
      </p:sp>
      <p:sp>
        <p:nvSpPr>
          <p:cNvPr id="271" name="Google Shape;271;p21"/>
          <p:cNvSpPr txBox="1"/>
          <p:nvPr/>
        </p:nvSpPr>
        <p:spPr>
          <a:xfrm>
            <a:off x="4625775" y="3346875"/>
            <a:ext cx="45216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Considerations:</a:t>
            </a:r>
            <a:br>
              <a:rPr lang="en-GB"/>
            </a:br>
            <a:endParaRPr/>
          </a:p>
          <a:p>
            <a:pPr marL="457200" lvl="0" indent="-317500" algn="l" rtl="0">
              <a:spcBef>
                <a:spcPts val="0"/>
              </a:spcBef>
              <a:spcAft>
                <a:spcPts val="0"/>
              </a:spcAft>
              <a:buSzPts val="1400"/>
              <a:buChar char="●"/>
            </a:pPr>
            <a:r>
              <a:rPr lang="en-GB"/>
              <a:t>Does not ensure a specific range for the scaled data.</a:t>
            </a:r>
            <a:br>
              <a:rPr lang="en-GB"/>
            </a:br>
            <a:endParaRPr/>
          </a:p>
          <a:p>
            <a:pPr marL="457200" lvl="0" indent="-317500" algn="l" rtl="0">
              <a:spcBef>
                <a:spcPts val="0"/>
              </a:spcBef>
              <a:spcAft>
                <a:spcPts val="0"/>
              </a:spcAft>
              <a:buSzPts val="1400"/>
              <a:buChar char="●"/>
            </a:pPr>
            <a:r>
              <a:rPr lang="en-GB"/>
              <a:t>May not be optimal for non-Gaussian distributions.</a:t>
            </a:r>
            <a:endParaRPr/>
          </a:p>
        </p:txBody>
      </p:sp>
      <p:sp>
        <p:nvSpPr>
          <p:cNvPr id="272" name="Google Shape;272;p21"/>
          <p:cNvSpPr txBox="1"/>
          <p:nvPr/>
        </p:nvSpPr>
        <p:spPr>
          <a:xfrm>
            <a:off x="4773675" y="678675"/>
            <a:ext cx="4225800" cy="49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000" b="1" i="1">
                <a:solidFill>
                  <a:schemeClr val="dk1"/>
                </a:solidFill>
                <a:latin typeface="Times New Roman"/>
                <a:ea typeface="Times New Roman"/>
                <a:cs typeface="Times New Roman"/>
                <a:sym typeface="Times New Roman"/>
              </a:rPr>
              <a:t>Min-Max Scaling (MinMaxScaler)</a:t>
            </a:r>
            <a:endParaRPr sz="2000" b="1" i="1">
              <a:solidFill>
                <a:schemeClr val="lt1"/>
              </a:solidFill>
              <a:latin typeface="Times New Roman"/>
              <a:ea typeface="Times New Roman"/>
              <a:cs typeface="Times New Roman"/>
              <a:sym typeface="Times New Roman"/>
            </a:endParaRPr>
          </a:p>
        </p:txBody>
      </p:sp>
      <p:sp>
        <p:nvSpPr>
          <p:cNvPr id="273" name="Google Shape;273;p21"/>
          <p:cNvSpPr txBox="1"/>
          <p:nvPr/>
        </p:nvSpPr>
        <p:spPr>
          <a:xfrm>
            <a:off x="4773675" y="2814250"/>
            <a:ext cx="4225800" cy="49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000" b="1" i="1">
                <a:solidFill>
                  <a:schemeClr val="dk1"/>
                </a:solidFill>
                <a:latin typeface="Times New Roman"/>
                <a:ea typeface="Times New Roman"/>
                <a:cs typeface="Times New Roman"/>
                <a:sym typeface="Times New Roman"/>
              </a:rPr>
              <a:t>Standardization (StandardScaler)</a:t>
            </a:r>
            <a:endParaRPr sz="2000" b="1" i="1">
              <a:solidFill>
                <a:schemeClr val="dk1"/>
              </a:solidFill>
              <a:latin typeface="Times New Roman"/>
              <a:ea typeface="Times New Roman"/>
              <a:cs typeface="Times New Roman"/>
              <a:sym typeface="Times New Roman"/>
            </a:endParaRPr>
          </a:p>
        </p:txBody>
      </p:sp>
      <p:sp>
        <p:nvSpPr>
          <p:cNvPr id="274" name="Google Shape;274;p21"/>
          <p:cNvSpPr txBox="1"/>
          <p:nvPr/>
        </p:nvSpPr>
        <p:spPr>
          <a:xfrm>
            <a:off x="4622400" y="1121050"/>
            <a:ext cx="41013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Considerations:</a:t>
            </a:r>
            <a:br>
              <a:rPr lang="en-GB"/>
            </a:br>
            <a:endParaRPr/>
          </a:p>
          <a:p>
            <a:pPr marL="457200" lvl="0" indent="-317500" algn="l" rtl="0">
              <a:spcBef>
                <a:spcPts val="0"/>
              </a:spcBef>
              <a:spcAft>
                <a:spcPts val="0"/>
              </a:spcAft>
              <a:buSzPts val="1400"/>
              <a:buChar char="●"/>
            </a:pPr>
            <a:r>
              <a:rPr lang="en-GB"/>
              <a:t>Sensitive to outliers, as the entire range is influenced by extreme values.</a:t>
            </a:r>
            <a:br>
              <a:rPr lang="en-GB"/>
            </a:br>
            <a:endParaRPr/>
          </a:p>
          <a:p>
            <a:pPr marL="457200" lvl="0" indent="-317500" algn="l" rtl="0">
              <a:spcBef>
                <a:spcPts val="0"/>
              </a:spcBef>
              <a:spcAft>
                <a:spcPts val="0"/>
              </a:spcAft>
              <a:buSzPts val="1400"/>
              <a:buChar char="●"/>
            </a:pPr>
            <a:r>
              <a:rPr lang="en-GB"/>
              <a:t>May not be suitable for data with non-Gaussian distributions.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2"/>
          <p:cNvSpPr txBox="1">
            <a:spLocks noGrp="1"/>
          </p:cNvSpPr>
          <p:nvPr>
            <p:ph type="title"/>
          </p:nvPr>
        </p:nvSpPr>
        <p:spPr>
          <a:xfrm>
            <a:off x="0" y="1486350"/>
            <a:ext cx="41235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Original dataset pairplot</a:t>
            </a:r>
            <a:endParaRPr/>
          </a:p>
        </p:txBody>
      </p:sp>
      <p:pic>
        <p:nvPicPr>
          <p:cNvPr id="280" name="Google Shape;280;p22"/>
          <p:cNvPicPr preferRelativeResize="0"/>
          <p:nvPr/>
        </p:nvPicPr>
        <p:blipFill rotWithShape="1">
          <a:blip r:embed="rId3">
            <a:alphaModFix/>
          </a:blip>
          <a:srcRect l="891" t="8237" b="6576"/>
          <a:stretch/>
        </p:blipFill>
        <p:spPr>
          <a:xfrm>
            <a:off x="4000500" y="0"/>
            <a:ext cx="5132674"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3"/>
          <p:cNvSpPr txBox="1">
            <a:spLocks noGrp="1"/>
          </p:cNvSpPr>
          <p:nvPr>
            <p:ph type="title"/>
          </p:nvPr>
        </p:nvSpPr>
        <p:spPr>
          <a:xfrm>
            <a:off x="448500" y="1738475"/>
            <a:ext cx="41235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Correlation Matrix</a:t>
            </a:r>
            <a:endParaRPr/>
          </a:p>
        </p:txBody>
      </p:sp>
      <p:pic>
        <p:nvPicPr>
          <p:cNvPr id="286" name="Google Shape;286;p23"/>
          <p:cNvPicPr preferRelativeResize="0"/>
          <p:nvPr/>
        </p:nvPicPr>
        <p:blipFill rotWithShape="1">
          <a:blip r:embed="rId3">
            <a:alphaModFix/>
          </a:blip>
          <a:srcRect l="19976" t="30023" r="20036" b="28638"/>
          <a:stretch/>
        </p:blipFill>
        <p:spPr>
          <a:xfrm>
            <a:off x="4002026" y="932875"/>
            <a:ext cx="4646100" cy="3748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0" y="1528350"/>
            <a:ext cx="4270500" cy="17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Before ids normalization</a:t>
            </a:r>
            <a:br>
              <a:rPr lang="en-GB"/>
            </a:br>
            <a:endParaRPr/>
          </a:p>
          <a:p>
            <a:pPr marL="0" lvl="0" indent="0" algn="l" rtl="0">
              <a:spcBef>
                <a:spcPts val="0"/>
              </a:spcBef>
              <a:spcAft>
                <a:spcPts val="0"/>
              </a:spcAft>
              <a:buNone/>
            </a:pPr>
            <a:r>
              <a:rPr lang="en-GB" sz="1800"/>
              <a:t>(Scaling and Quantile transform)</a:t>
            </a:r>
            <a:endParaRPr sz="1800"/>
          </a:p>
        </p:txBody>
      </p:sp>
      <p:pic>
        <p:nvPicPr>
          <p:cNvPr id="292" name="Google Shape;292;p24"/>
          <p:cNvPicPr preferRelativeResize="0"/>
          <p:nvPr/>
        </p:nvPicPr>
        <p:blipFill rotWithShape="1">
          <a:blip r:embed="rId3">
            <a:alphaModFix/>
          </a:blip>
          <a:srcRect l="783" t="7685" b="7019"/>
          <a:stretch/>
        </p:blipFill>
        <p:spPr>
          <a:xfrm>
            <a:off x="3933275" y="38500"/>
            <a:ext cx="5039550" cy="5066499"/>
          </a:xfrm>
          <a:prstGeom prst="rect">
            <a:avLst/>
          </a:prstGeom>
          <a:noFill/>
          <a:ln>
            <a:noFill/>
          </a:ln>
        </p:spPr>
      </p:pic>
      <p:sp>
        <p:nvSpPr>
          <p:cNvPr id="293" name="Google Shape;293;p24"/>
          <p:cNvSpPr txBox="1"/>
          <p:nvPr/>
        </p:nvSpPr>
        <p:spPr>
          <a:xfrm>
            <a:off x="597600" y="134450"/>
            <a:ext cx="3335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600">
                <a:solidFill>
                  <a:schemeClr val="lt1"/>
                </a:solidFill>
                <a:latin typeface="Times New Roman"/>
                <a:ea typeface="Times New Roman"/>
                <a:cs typeface="Times New Roman"/>
                <a:sym typeface="Times New Roman"/>
              </a:rPr>
              <a:t>Training Dataset</a:t>
            </a:r>
            <a:endParaRPr sz="3600">
              <a:latin typeface="Times New Roman"/>
              <a:ea typeface="Times New Roman"/>
              <a:cs typeface="Times New Roman"/>
              <a:sym typeface="Times New Roman"/>
            </a:endParaRPr>
          </a:p>
        </p:txBody>
      </p:sp>
      <p:sp>
        <p:nvSpPr>
          <p:cNvPr id="294" name="Google Shape;294;p24"/>
          <p:cNvSpPr txBox="1"/>
          <p:nvPr/>
        </p:nvSpPr>
        <p:spPr>
          <a:xfrm>
            <a:off x="7740300" y="3664400"/>
            <a:ext cx="1168500" cy="1440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825</Words>
  <Application>Microsoft Office PowerPoint</Application>
  <PresentationFormat>On-screen Show (16:9)</PresentationFormat>
  <Paragraphs>158</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Average</vt:lpstr>
      <vt:lpstr>Arial</vt:lpstr>
      <vt:lpstr>Montserrat</vt:lpstr>
      <vt:lpstr>Calibri</vt:lpstr>
      <vt:lpstr>Times New Roman</vt:lpstr>
      <vt:lpstr>Lato</vt:lpstr>
      <vt:lpstr>Focus</vt:lpstr>
      <vt:lpstr>Data-Driven AI Modelling of Emerging FETs:  MLP Deep Learning Approach</vt:lpstr>
      <vt:lpstr>Table of Content</vt:lpstr>
      <vt:lpstr>PowerPoint Presentation</vt:lpstr>
      <vt:lpstr>Introduction-2</vt:lpstr>
      <vt:lpstr>Normalization: Quantile Transformation </vt:lpstr>
      <vt:lpstr>PowerPoint Presentation</vt:lpstr>
      <vt:lpstr>Original dataset pairplot</vt:lpstr>
      <vt:lpstr>Correlation Matrix</vt:lpstr>
      <vt:lpstr>Before ids normalization  (Scaling and Quantile transform)</vt:lpstr>
      <vt:lpstr>After ids normalization</vt:lpstr>
      <vt:lpstr>Before Pre-Processing</vt:lpstr>
      <vt:lpstr>After Pre-Processing</vt:lpstr>
      <vt:lpstr>Customize Weighted Loss Function </vt:lpstr>
      <vt:lpstr>Training and Validation Flow</vt:lpstr>
      <vt:lpstr>Comparisons with K-Fold Validation</vt:lpstr>
      <vt:lpstr>Results</vt:lpstr>
      <vt:lpstr>Challenges and 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iT</cp:lastModifiedBy>
  <cp:revision>1</cp:revision>
  <dcterms:modified xsi:type="dcterms:W3CDTF">2024-10-06T14:13:10Z</dcterms:modified>
</cp:coreProperties>
</file>